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ebm" ContentType="video/webm"/>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FFFED18_6EAF0BF.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2" r:id="rId5"/>
  </p:sldMasterIdLst>
  <p:notesMasterIdLst>
    <p:notesMasterId r:id="rId32"/>
  </p:notesMasterIdLst>
  <p:sldIdLst>
    <p:sldId id="2147478931" r:id="rId6"/>
    <p:sldId id="257" r:id="rId7"/>
    <p:sldId id="2147478941" r:id="rId8"/>
    <p:sldId id="2147478942" r:id="rId9"/>
    <p:sldId id="2147478943" r:id="rId10"/>
    <p:sldId id="2147478944" r:id="rId11"/>
    <p:sldId id="2147478750" r:id="rId12"/>
    <p:sldId id="2147478913" r:id="rId13"/>
    <p:sldId id="261" r:id="rId14"/>
    <p:sldId id="2147478872" r:id="rId15"/>
    <p:sldId id="262" r:id="rId16"/>
    <p:sldId id="2147478762" r:id="rId17"/>
    <p:sldId id="263" r:id="rId18"/>
    <p:sldId id="2147478926" r:id="rId19"/>
    <p:sldId id="2147478927" r:id="rId20"/>
    <p:sldId id="2147478808" r:id="rId21"/>
    <p:sldId id="2147478915" r:id="rId22"/>
    <p:sldId id="264" r:id="rId23"/>
    <p:sldId id="2147478918" r:id="rId24"/>
    <p:sldId id="2147478917" r:id="rId25"/>
    <p:sldId id="2147478919" r:id="rId26"/>
    <p:sldId id="2147478916" r:id="rId27"/>
    <p:sldId id="2147469980" r:id="rId28"/>
    <p:sldId id="2147478936" r:id="rId29"/>
    <p:sldId id="2147478937" r:id="rId30"/>
    <p:sldId id="21474788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BDAC6D-809F-5F4E-B58F-564DF1D149ED}">
          <p14:sldIdLst>
            <p14:sldId id="2147478931"/>
          </p14:sldIdLst>
        </p14:section>
        <p14:section name="Growth and Ready for You" id="{E8F90B15-5E20-4246-BE0A-BD627535D5F1}">
          <p14:sldIdLst>
            <p14:sldId id="257"/>
            <p14:sldId id="2147478941"/>
            <p14:sldId id="2147478942"/>
            <p14:sldId id="2147478943"/>
            <p14:sldId id="2147478944"/>
            <p14:sldId id="2147478750"/>
          </p14:sldIdLst>
        </p14:section>
        <p14:section name="Celebrate What you've done" id="{916A72B1-6ED5-4C4E-B687-32BBF4E449D2}">
          <p14:sldIdLst>
            <p14:sldId id="2147478913"/>
            <p14:sldId id="261"/>
            <p14:sldId id="2147478872"/>
            <p14:sldId id="262"/>
            <p14:sldId id="2147478762"/>
            <p14:sldId id="263"/>
            <p14:sldId id="2147478926"/>
            <p14:sldId id="2147478927"/>
          </p14:sldIdLst>
        </p14:section>
        <p14:section name="Get Started Today" id="{AD5FB6B6-5B74-7F4F-82A9-5CDA92344DA1}">
          <p14:sldIdLst>
            <p14:sldId id="2147478808"/>
            <p14:sldId id="2147478915"/>
            <p14:sldId id="264"/>
            <p14:sldId id="2147478918"/>
            <p14:sldId id="2147478917"/>
            <p14:sldId id="2147478919"/>
            <p14:sldId id="2147478916"/>
            <p14:sldId id="2147469980"/>
            <p14:sldId id="2147478936"/>
            <p14:sldId id="2147478937"/>
          </p14:sldIdLst>
        </p14:section>
        <p14:section name="Closing" id="{E29BDCE5-F006-6D47-B8B4-BA9FCB9FAE8B}">
          <p14:sldIdLst>
            <p14:sldId id="214747889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814926-F3E4-23F4-CB75-A2C6E071D9B4}" name="PJ Meyer" initials="PM" userId="S::pjmeyer@microsoft.com::3aea165c-90c7-4051-bb90-885f3930017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12BD4"/>
    <a:srgbClr val="B9AAEE"/>
    <a:srgbClr val="190649"/>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Developers</c:v>
                </c:pt>
              </c:strCache>
            </c:strRef>
          </c:tx>
          <c:spPr>
            <a:ln w="28575" cap="rnd">
              <a:solidFill>
                <a:srgbClr val="B9AAEE"/>
              </a:solidFill>
              <a:round/>
            </a:ln>
            <a:effectLst/>
          </c:spPr>
          <c:marker>
            <c:symbol val="none"/>
          </c:marker>
          <c:cat>
            <c:strRef>
              <c:f>Sheet1!$A$2:$A$10</c:f>
              <c:strCache>
                <c:ptCount val="9"/>
                <c:pt idx="0">
                  <c:v>Feb</c:v>
                </c:pt>
                <c:pt idx="1">
                  <c:v>Mar</c:v>
                </c:pt>
                <c:pt idx="2">
                  <c:v>Apr</c:v>
                </c:pt>
                <c:pt idx="3">
                  <c:v>May</c:v>
                </c:pt>
                <c:pt idx="4">
                  <c:v>Jun</c:v>
                </c:pt>
                <c:pt idx="5">
                  <c:v>Jul</c:v>
                </c:pt>
                <c:pt idx="6">
                  <c:v>Aug</c:v>
                </c:pt>
                <c:pt idx="7">
                  <c:v>Sept</c:v>
                </c:pt>
                <c:pt idx="8">
                  <c:v>Oct</c:v>
                </c:pt>
              </c:strCache>
            </c:strRef>
          </c:cat>
          <c:val>
            <c:numRef>
              <c:f>Sheet1!$B$2:$B$10</c:f>
              <c:numCache>
                <c:formatCode>General</c:formatCode>
                <c:ptCount val="9"/>
                <c:pt idx="0">
                  <c:v>6475</c:v>
                </c:pt>
                <c:pt idx="1">
                  <c:v>7084</c:v>
                </c:pt>
                <c:pt idx="2">
                  <c:v>8728</c:v>
                </c:pt>
                <c:pt idx="3">
                  <c:v>12444</c:v>
                </c:pt>
                <c:pt idx="4">
                  <c:v>15848</c:v>
                </c:pt>
                <c:pt idx="5">
                  <c:v>15867</c:v>
                </c:pt>
                <c:pt idx="6">
                  <c:v>26901</c:v>
                </c:pt>
                <c:pt idx="7">
                  <c:v>30221</c:v>
                </c:pt>
                <c:pt idx="8">
                  <c:v>31981</c:v>
                </c:pt>
              </c:numCache>
            </c:numRef>
          </c:val>
          <c:smooth val="0"/>
          <c:extLst>
            <c:ext xmlns:c16="http://schemas.microsoft.com/office/drawing/2014/chart" uri="{C3380CC4-5D6E-409C-BE32-E72D297353CC}">
              <c16:uniqueId val="{00000000-79DA-3842-BF83-143D05F22B51}"/>
            </c:ext>
          </c:extLst>
        </c:ser>
        <c:dLbls>
          <c:showLegendKey val="0"/>
          <c:showVal val="0"/>
          <c:showCatName val="0"/>
          <c:showSerName val="0"/>
          <c:showPercent val="0"/>
          <c:showBubbleSize val="0"/>
        </c:dLbls>
        <c:smooth val="0"/>
        <c:axId val="1913277039"/>
        <c:axId val="1912883327"/>
      </c:lineChart>
      <c:catAx>
        <c:axId val="1913277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12883327"/>
        <c:crosses val="autoZero"/>
        <c:auto val="1"/>
        <c:lblAlgn val="ctr"/>
        <c:lblOffset val="100"/>
        <c:noMultiLvlLbl val="0"/>
      </c:catAx>
      <c:valAx>
        <c:axId val="1912883327"/>
        <c:scaling>
          <c:orientation val="minMax"/>
        </c:scaling>
        <c:delete val="1"/>
        <c:axPos val="l"/>
        <c:numFmt formatCode="General" sourceLinked="1"/>
        <c:majorTickMark val="none"/>
        <c:minorTickMark val="none"/>
        <c:tickLblPos val="nextTo"/>
        <c:crossAx val="1913277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ED18_6EAF0BF.xml><?xml version="1.0" encoding="utf-8"?>
<p188:cmLst xmlns:a="http://schemas.openxmlformats.org/drawingml/2006/main" xmlns:r="http://schemas.openxmlformats.org/officeDocument/2006/relationships" xmlns:p188="http://schemas.microsoft.com/office/powerpoint/2018/8/main">
  <p188:cm id="{BC90C917-D542-9C49-AD3A-99582B72E4D0}" authorId="{40814926-F3E4-23F4-CB75-A2C6E071D9B4}" created="2022-11-04T23:49:53.915">
    <pc:sldMkLst xmlns:pc="http://schemas.microsoft.com/office/powerpoint/2013/main/command">
      <pc:docMk/>
      <pc:sldMk cId="666646008" sldId="2147478808"/>
    </pc:sldMkLst>
    <p188:txBody>
      <a:bodyPr/>
      <a:lstStyle/>
      <a:p>
        <a:r>
          <a:rPr lang="en-US"/>
          <a:t>Option 1 - very little text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2BF16-E5F3-7F43-95AC-ED7AC3C751D4}" type="datetimeFigureOut">
              <a:rPr lang="en-US" smtClean="0"/>
              <a:t>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3FF12-3FF5-834E-A7A8-2FE87FE71197}" type="slidenum">
              <a:rPr lang="en-US" smtClean="0"/>
              <a:t>‹#›</a:t>
            </a:fld>
            <a:endParaRPr lang="en-US"/>
          </a:p>
        </p:txBody>
      </p:sp>
    </p:spTree>
    <p:extLst>
      <p:ext uri="{BB962C8B-B14F-4D97-AF65-F5344CB8AC3E}">
        <p14:creationId xmlns:p14="http://schemas.microsoft.com/office/powerpoint/2010/main" val="4000545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1</a:t>
            </a:fld>
            <a:endParaRPr lang="en-US"/>
          </a:p>
        </p:txBody>
      </p:sp>
    </p:spTree>
    <p:extLst>
      <p:ext uri="{BB962C8B-B14F-4D97-AF65-F5344CB8AC3E}">
        <p14:creationId xmlns:p14="http://schemas.microsoft.com/office/powerpoint/2010/main" val="282149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F8305DC-CC3D-479A-8171-D767E3089694}" type="slidenum">
              <a:rPr lang="en-US" smtClean="0"/>
              <a:t>14</a:t>
            </a:fld>
            <a:endParaRPr lang="en-US"/>
          </a:p>
        </p:txBody>
      </p:sp>
    </p:spTree>
    <p:extLst>
      <p:ext uri="{BB962C8B-B14F-4D97-AF65-F5344CB8AC3E}">
        <p14:creationId xmlns:p14="http://schemas.microsoft.com/office/powerpoint/2010/main" val="1087714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471742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9266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8102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3FF12-3FF5-834E-A7A8-2FE87FE71197}" type="slidenum">
              <a:rPr lang="en-US" smtClean="0"/>
              <a:t>18</a:t>
            </a:fld>
            <a:endParaRPr lang="en-US"/>
          </a:p>
        </p:txBody>
      </p:sp>
    </p:spTree>
    <p:extLst>
      <p:ext uri="{BB962C8B-B14F-4D97-AF65-F5344CB8AC3E}">
        <p14:creationId xmlns:p14="http://schemas.microsoft.com/office/powerpoint/2010/main" val="26353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3FF12-3FF5-834E-A7A8-2FE87FE71197}" type="slidenum">
              <a:rPr lang="en-US" smtClean="0"/>
              <a:t>19</a:t>
            </a:fld>
            <a:endParaRPr lang="en-US"/>
          </a:p>
        </p:txBody>
      </p:sp>
    </p:spTree>
    <p:extLst>
      <p:ext uri="{BB962C8B-B14F-4D97-AF65-F5344CB8AC3E}">
        <p14:creationId xmlns:p14="http://schemas.microsoft.com/office/powerpoint/2010/main" val="1614794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3FF12-3FF5-834E-A7A8-2FE87FE71197}" type="slidenum">
              <a:rPr lang="en-US" smtClean="0"/>
              <a:t>20</a:t>
            </a:fld>
            <a:endParaRPr lang="en-US"/>
          </a:p>
        </p:txBody>
      </p:sp>
    </p:spTree>
    <p:extLst>
      <p:ext uri="{BB962C8B-B14F-4D97-AF65-F5344CB8AC3E}">
        <p14:creationId xmlns:p14="http://schemas.microsoft.com/office/powerpoint/2010/main" val="1706691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3FF12-3FF5-834E-A7A8-2FE87FE71197}" type="slidenum">
              <a:rPr lang="en-US" smtClean="0"/>
              <a:t>21</a:t>
            </a:fld>
            <a:endParaRPr lang="en-US"/>
          </a:p>
        </p:txBody>
      </p:sp>
    </p:spTree>
    <p:extLst>
      <p:ext uri="{BB962C8B-B14F-4D97-AF65-F5344CB8AC3E}">
        <p14:creationId xmlns:p14="http://schemas.microsoft.com/office/powerpoint/2010/main" val="3864377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Open Sans"/>
                <a:ea typeface="Open Sans"/>
                <a:cs typeface="Open Sans"/>
              </a:rPr>
              <a:t>.NET MAUI is governed by the Microsoft Modern Lifecycle. Here’s how it 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Open Sans"/>
                <a:ea typeface="Open Sans"/>
                <a:cs typeface="Open Sans"/>
              </a:rPr>
              <a:t>A major version of .NET MAUI will ship with .NET going forward (.NET 7, .NET 8,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Open Sans"/>
                <a:ea typeface="Open Sans"/>
                <a:cs typeface="Open Sans"/>
              </a:rPr>
              <a:t>.NET MAUI is an optional workload with external dependencies such as </a:t>
            </a:r>
            <a:r>
              <a:rPr lang="en-US" sz="1200" err="1">
                <a:latin typeface="Open Sans"/>
                <a:ea typeface="Open Sans"/>
                <a:cs typeface="Open Sans"/>
              </a:rPr>
              <a:t>Xcode</a:t>
            </a:r>
            <a:r>
              <a:rPr lang="en-US" sz="1200">
                <a:latin typeface="Open Sans"/>
                <a:ea typeface="Open Sans"/>
                <a:cs typeface="Open Sans"/>
              </a:rPr>
              <a:t> &amp; Android SDK tools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Open Sans"/>
                <a:ea typeface="Open Sans"/>
                <a:cs typeface="Open Sans"/>
              </a:rPr>
              <a:t>Because of this, a major version of .NET MAUI will receive support and patches for 6 months after a successor 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Open Sans"/>
                <a:ea typeface="Open Sans"/>
                <a:cs typeface="Open Sans"/>
              </a:rPr>
              <a:t>Xamarin will reach end of support in May 2024, at which point we will stop patching.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Open Sans"/>
                <a:ea typeface="Open Sans"/>
                <a:cs typeface="Open Sans"/>
              </a:rPr>
              <a:t>The takeaway is you are always supported on the latest mobile and desktop technologies. You will find that this is the best support in the industry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578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Let me close this morning by thanking each and every one of you that has been on this journey with us or are just starting your development journey with .NET.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.NET 7 is available today for developers alongside Visual Studio 2022 and Visual Studio for Mac 2022 version 17.4 so you can start building amazing apps today.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Thank you so much and have a great .NET Conf!</a:t>
            </a:r>
          </a:p>
        </p:txBody>
      </p:sp>
      <p:sp>
        <p:nvSpPr>
          <p:cNvPr id="4" name="Slide Number Placeholder 3"/>
          <p:cNvSpPr>
            <a:spLocks noGrp="1"/>
          </p:cNvSpPr>
          <p:nvPr>
            <p:ph type="sldNum" sz="quarter" idx="5"/>
          </p:nvPr>
        </p:nvSpPr>
        <p:spPr/>
        <p:txBody>
          <a:bodyPr/>
          <a:lstStyle/>
          <a:p>
            <a:fld id="{7F8305DC-CC3D-479A-8171-D767E3089694}" type="slidenum">
              <a:rPr lang="en-US" smtClean="0"/>
              <a:t>26</a:t>
            </a:fld>
            <a:endParaRPr lang="en-US"/>
          </a:p>
        </p:txBody>
      </p:sp>
    </p:spTree>
    <p:extLst>
      <p:ext uri="{BB962C8B-B14F-4D97-AF65-F5344CB8AC3E}">
        <p14:creationId xmlns:p14="http://schemas.microsoft.com/office/powerpoint/2010/main" val="256871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3FF12-3FF5-834E-A7A8-2FE87FE71197}" type="slidenum">
              <a:rPr lang="en-US" smtClean="0"/>
              <a:t>3</a:t>
            </a:fld>
            <a:endParaRPr lang="en-US"/>
          </a:p>
        </p:txBody>
      </p:sp>
    </p:spTree>
    <p:extLst>
      <p:ext uri="{BB962C8B-B14F-4D97-AF65-F5344CB8AC3E}">
        <p14:creationId xmlns:p14="http://schemas.microsoft.com/office/powerpoint/2010/main" val="40662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33333"/>
                </a:solidFill>
                <a:effectLst/>
                <a:latin typeface="Segoe UI" panose="020B0502040204020203" pitchFamily="34" charset="0"/>
              </a:rPr>
              <a:t>Pixel 5 went from ~327 per second to ~493 per second moving from .NET 6 to .NET 7:</a:t>
            </a:r>
            <a:endParaRPr lang="en-US" dirty="0"/>
          </a:p>
        </p:txBody>
      </p:sp>
      <p:sp>
        <p:nvSpPr>
          <p:cNvPr id="4" name="Slide Number Placeholder 3"/>
          <p:cNvSpPr>
            <a:spLocks noGrp="1"/>
          </p:cNvSpPr>
          <p:nvPr>
            <p:ph type="sldNum" sz="quarter" idx="5"/>
          </p:nvPr>
        </p:nvSpPr>
        <p:spPr/>
        <p:txBody>
          <a:bodyPr/>
          <a:lstStyle/>
          <a:p>
            <a:fld id="{8F03FF12-3FF5-834E-A7A8-2FE87FE71197}" type="slidenum">
              <a:rPr lang="en-US" smtClean="0"/>
              <a:t>4</a:t>
            </a:fld>
            <a:endParaRPr lang="en-US"/>
          </a:p>
        </p:txBody>
      </p:sp>
    </p:spTree>
    <p:extLst>
      <p:ext uri="{BB962C8B-B14F-4D97-AF65-F5344CB8AC3E}">
        <p14:creationId xmlns:p14="http://schemas.microsoft.com/office/powerpoint/2010/main" val="374601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3FF12-3FF5-834E-A7A8-2FE87FE71197}" type="slidenum">
              <a:rPr lang="en-US" smtClean="0"/>
              <a:t>5</a:t>
            </a:fld>
            <a:endParaRPr lang="en-US"/>
          </a:p>
        </p:txBody>
      </p:sp>
    </p:spTree>
    <p:extLst>
      <p:ext uri="{BB962C8B-B14F-4D97-AF65-F5344CB8AC3E}">
        <p14:creationId xmlns:p14="http://schemas.microsoft.com/office/powerpoint/2010/main" val="2741140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FDE02-5D61-4CE0-BDBF-F1B1C3A66596}" type="slidenum">
              <a:rPr lang="en-US" smtClean="0"/>
              <a:t>6</a:t>
            </a:fld>
            <a:endParaRPr lang="en-US"/>
          </a:p>
        </p:txBody>
      </p:sp>
    </p:spTree>
    <p:extLst>
      <p:ext uri="{BB962C8B-B14F-4D97-AF65-F5344CB8AC3E}">
        <p14:creationId xmlns:p14="http://schemas.microsoft.com/office/powerpoint/2010/main" val="38904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FDE02-5D61-4CE0-BDBF-F1B1C3A66596}" type="slidenum">
              <a:rPr lang="en-US" smtClean="0"/>
              <a:t>7</a:t>
            </a:fld>
            <a:endParaRPr lang="en-US"/>
          </a:p>
        </p:txBody>
      </p:sp>
    </p:spTree>
    <p:extLst>
      <p:ext uri="{BB962C8B-B14F-4D97-AF65-F5344CB8AC3E}">
        <p14:creationId xmlns:p14="http://schemas.microsoft.com/office/powerpoint/2010/main" val="216382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3FF12-3FF5-834E-A7A8-2FE87FE71197}" type="slidenum">
              <a:rPr lang="en-US" smtClean="0"/>
              <a:t>10</a:t>
            </a:fld>
            <a:endParaRPr lang="en-US"/>
          </a:p>
        </p:txBody>
      </p:sp>
    </p:spTree>
    <p:extLst>
      <p:ext uri="{BB962C8B-B14F-4D97-AF65-F5344CB8AC3E}">
        <p14:creationId xmlns:p14="http://schemas.microsoft.com/office/powerpoint/2010/main" val="452602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F8305DC-CC3D-479A-8171-D767E3089694}" type="slidenum">
              <a:rPr lang="en-US" smtClean="0"/>
              <a:t>12</a:t>
            </a:fld>
            <a:endParaRPr lang="en-US"/>
          </a:p>
        </p:txBody>
      </p:sp>
    </p:spTree>
    <p:extLst>
      <p:ext uri="{BB962C8B-B14F-4D97-AF65-F5344CB8AC3E}">
        <p14:creationId xmlns:p14="http://schemas.microsoft.com/office/powerpoint/2010/main" val="410867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3FF12-3FF5-834E-A7A8-2FE87FE71197}" type="slidenum">
              <a:rPr lang="en-US" smtClean="0"/>
              <a:t>13</a:t>
            </a:fld>
            <a:endParaRPr lang="en-US"/>
          </a:p>
        </p:txBody>
      </p:sp>
    </p:spTree>
    <p:extLst>
      <p:ext uri="{BB962C8B-B14F-4D97-AF65-F5344CB8AC3E}">
        <p14:creationId xmlns:p14="http://schemas.microsoft.com/office/powerpoint/2010/main" val="4135350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E8DAFF18-2AFB-4E28-AC72-0F3E56796453}" type="datetime1">
              <a:rPr lang="en-US" smtClean="0"/>
              <a:t>1/10/23</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5514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362883" y="2859125"/>
            <a:ext cx="6553934" cy="984757"/>
          </a:xfrm>
        </p:spPr>
        <p:txBody>
          <a:bodyPr/>
          <a:lstStyle>
            <a:lvl1pPr>
              <a:defRPr sz="6399" spc="-150">
                <a:solidFill>
                  <a:schemeClr val="bg1"/>
                </a:solidFill>
                <a:latin typeface="Space Grotesk Medium" pitchFamily="2" charset="0"/>
                <a:cs typeface="Space Grotesk Medium" pitchFamily="2"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err="1"/>
              <a:t>.Net</a:t>
            </a:r>
            <a:r>
              <a:rPr lang="en-US"/>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607933" y="3987948"/>
            <a:ext cx="6473776" cy="369332"/>
          </a:xfrm>
        </p:spPr>
        <p:txBody>
          <a:bodyPr/>
          <a:lstStyle>
            <a:lvl1pPr>
              <a:defRPr>
                <a:solidFill>
                  <a:schemeClr val="bg1"/>
                </a:solidFill>
              </a:defRPr>
            </a:lvl1pPr>
          </a:lstStyle>
          <a:p>
            <a:r>
              <a:rPr lang="en-US"/>
              <a:t>Focus on MAUI</a:t>
            </a:r>
          </a:p>
        </p:txBody>
      </p:sp>
    </p:spTree>
    <p:extLst>
      <p:ext uri="{BB962C8B-B14F-4D97-AF65-F5344CB8AC3E}">
        <p14:creationId xmlns:p14="http://schemas.microsoft.com/office/powerpoint/2010/main" val="32652632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509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6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171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145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8849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1929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17152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99366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2002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19242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2"/>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2229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1"/>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7050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1"/>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2618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83243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1"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706539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gradFill>
                  <a:gsLst>
                    <a:gs pos="1250">
                      <a:schemeClr val="tx1"/>
                    </a:gs>
                    <a:gs pos="100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3"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348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603" indent="0">
              <a:buNone/>
              <a:defRPr/>
            </a:lvl2pPr>
          </a:lstStyle>
          <a:p>
            <a:pPr lvl="0"/>
            <a:r>
              <a:rPr lang="en-US"/>
              <a:t>Edit Master text styles</a:t>
            </a:r>
          </a:p>
        </p:txBody>
      </p:sp>
    </p:spTree>
    <p:extLst>
      <p:ext uri="{BB962C8B-B14F-4D97-AF65-F5344CB8AC3E}">
        <p14:creationId xmlns:p14="http://schemas.microsoft.com/office/powerpoint/2010/main" val="1445657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603"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334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76593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745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195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9701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990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073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948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6048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8190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82067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649979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641434"/>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669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73352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14860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35889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71721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75273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1/10/23</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6"/>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 id="2147483661" r:id="rId10"/>
    <p:sldLayoutId id="2147483697" r:id="rId11"/>
    <p:sldLayoutId id="2147483698" r:id="rId12"/>
    <p:sldLayoutId id="2147483701" r:id="rId13"/>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6"/>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543004967"/>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9" r:id="rId34"/>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2.svg"/></Relationships>
</file>

<file path=ppt/slides/_rels/slide1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5.jpeg"/><Relationship Id="rId4" Type="http://schemas.openxmlformats.org/officeDocument/2006/relationships/image" Target="../media/image104.jpeg"/></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2.svg"/></Relationships>
</file>

<file path=ppt/slides/_rels/slide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2.svg"/></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ED18_6EAF0BF.xml"/><Relationship Id="rId7"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2.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2.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3.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4.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webm"/><Relationship Id="rId1" Type="http://schemas.microsoft.com/office/2007/relationships/media" Target="../media/media4.webm"/><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png"/><Relationship Id="rId50" Type="http://schemas.openxmlformats.org/officeDocument/2006/relationships/image" Target="../media/image80.png"/><Relationship Id="rId55" Type="http://schemas.openxmlformats.org/officeDocument/2006/relationships/image" Target="../media/image85.png"/><Relationship Id="rId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46.png"/><Relationship Id="rId29" Type="http://schemas.openxmlformats.org/officeDocument/2006/relationships/image" Target="../media/image59.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45" Type="http://schemas.openxmlformats.org/officeDocument/2006/relationships/image" Target="../media/image75.png"/><Relationship Id="rId53" Type="http://schemas.openxmlformats.org/officeDocument/2006/relationships/image" Target="../media/image83.png"/><Relationship Id="rId5" Type="http://schemas.openxmlformats.org/officeDocument/2006/relationships/image" Target="../media/image36.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4.png"/><Relationship Id="rId52" Type="http://schemas.openxmlformats.org/officeDocument/2006/relationships/image" Target="../media/image82.png"/><Relationship Id="rId4" Type="http://schemas.openxmlformats.org/officeDocument/2006/relationships/image" Target="../media/image35.png"/><Relationship Id="rId9" Type="http://schemas.openxmlformats.org/officeDocument/2006/relationships/image" Target="../media/image32.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png"/><Relationship Id="rId48" Type="http://schemas.openxmlformats.org/officeDocument/2006/relationships/image" Target="../media/image78.png"/><Relationship Id="rId8" Type="http://schemas.openxmlformats.org/officeDocument/2006/relationships/image" Target="../media/image39.png"/><Relationship Id="rId51" Type="http://schemas.openxmlformats.org/officeDocument/2006/relationships/image" Target="../media/image81.png"/><Relationship Id="rId3" Type="http://schemas.openxmlformats.org/officeDocument/2006/relationships/image" Target="../media/image34.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8.png"/><Relationship Id="rId46" Type="http://schemas.openxmlformats.org/officeDocument/2006/relationships/image" Target="../media/image76.png"/><Relationship Id="rId20" Type="http://schemas.openxmlformats.org/officeDocument/2006/relationships/image" Target="../media/image50.png"/><Relationship Id="rId41" Type="http://schemas.openxmlformats.org/officeDocument/2006/relationships/image" Target="../media/image71.png"/><Relationship Id="rId54" Type="http://schemas.openxmlformats.org/officeDocument/2006/relationships/image" Target="../media/image84.png"/><Relationship Id="rId1" Type="http://schemas.openxmlformats.org/officeDocument/2006/relationships/slideLayout" Target="../slideLayouts/slideLayout10.xml"/><Relationship Id="rId6" Type="http://schemas.openxmlformats.org/officeDocument/2006/relationships/image" Target="../media/image37.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png"/></Relationships>
</file>

<file path=ppt/slides/_rels/slide7.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png"/><Relationship Id="rId50" Type="http://schemas.openxmlformats.org/officeDocument/2006/relationships/image" Target="../media/image80.png"/><Relationship Id="rId55" Type="http://schemas.openxmlformats.org/officeDocument/2006/relationships/image" Target="../media/image85.png"/><Relationship Id="rId7" Type="http://schemas.openxmlformats.org/officeDocument/2006/relationships/image" Target="../media/image38.png"/><Relationship Id="rId2" Type="http://schemas.openxmlformats.org/officeDocument/2006/relationships/notesSlide" Target="../notesSlides/notesSlide6.xml"/><Relationship Id="rId16" Type="http://schemas.openxmlformats.org/officeDocument/2006/relationships/image" Target="../media/image46.png"/><Relationship Id="rId29" Type="http://schemas.openxmlformats.org/officeDocument/2006/relationships/image" Target="../media/image59.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45" Type="http://schemas.openxmlformats.org/officeDocument/2006/relationships/image" Target="../media/image75.png"/><Relationship Id="rId53" Type="http://schemas.openxmlformats.org/officeDocument/2006/relationships/image" Target="../media/image83.png"/><Relationship Id="rId5" Type="http://schemas.openxmlformats.org/officeDocument/2006/relationships/image" Target="../media/image36.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4.png"/><Relationship Id="rId52" Type="http://schemas.openxmlformats.org/officeDocument/2006/relationships/image" Target="../media/image82.png"/><Relationship Id="rId4" Type="http://schemas.openxmlformats.org/officeDocument/2006/relationships/image" Target="../media/image35.png"/><Relationship Id="rId9" Type="http://schemas.openxmlformats.org/officeDocument/2006/relationships/image" Target="../media/image32.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png"/><Relationship Id="rId48" Type="http://schemas.openxmlformats.org/officeDocument/2006/relationships/image" Target="../media/image78.png"/><Relationship Id="rId8" Type="http://schemas.openxmlformats.org/officeDocument/2006/relationships/image" Target="../media/image39.png"/><Relationship Id="rId51" Type="http://schemas.openxmlformats.org/officeDocument/2006/relationships/image" Target="../media/image81.png"/><Relationship Id="rId3" Type="http://schemas.openxmlformats.org/officeDocument/2006/relationships/image" Target="../media/image34.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8.png"/><Relationship Id="rId46" Type="http://schemas.openxmlformats.org/officeDocument/2006/relationships/image" Target="../media/image76.png"/><Relationship Id="rId20" Type="http://schemas.openxmlformats.org/officeDocument/2006/relationships/image" Target="../media/image50.png"/><Relationship Id="rId41" Type="http://schemas.openxmlformats.org/officeDocument/2006/relationships/image" Target="../media/image71.png"/><Relationship Id="rId54" Type="http://schemas.openxmlformats.org/officeDocument/2006/relationships/image" Target="../media/image84.png"/><Relationship Id="rId1" Type="http://schemas.openxmlformats.org/officeDocument/2006/relationships/slideLayout" Target="../slideLayouts/slideLayout10.xml"/><Relationship Id="rId6" Type="http://schemas.openxmlformats.org/officeDocument/2006/relationships/image" Target="../media/image37.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6E661F57-C89A-7B21-7031-B8295C5B3F4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8711"/>
          <a:stretch/>
        </p:blipFill>
        <p:spPr>
          <a:xfrm>
            <a:off x="6241727" y="5298210"/>
            <a:ext cx="5950274" cy="828034"/>
          </a:xfrm>
          <a:prstGeom prst="rect">
            <a:avLst/>
          </a:prstGeom>
        </p:spPr>
      </p:pic>
      <p:pic>
        <p:nvPicPr>
          <p:cNvPr id="11" name="Picture 10">
            <a:extLst>
              <a:ext uri="{FF2B5EF4-FFF2-40B4-BE49-F238E27FC236}">
                <a16:creationId xmlns:a16="http://schemas.microsoft.com/office/drawing/2014/main" id="{DF502002-1661-E94D-EA46-4DB1C6D460E4}"/>
              </a:ext>
            </a:extLst>
          </p:cNvPr>
          <p:cNvPicPr>
            <a:picLocks noChangeAspect="1"/>
          </p:cNvPicPr>
          <p:nvPr/>
        </p:nvPicPr>
        <p:blipFill>
          <a:blip r:embed="rId5"/>
          <a:stretch>
            <a:fillRect/>
          </a:stretch>
        </p:blipFill>
        <p:spPr>
          <a:xfrm>
            <a:off x="6241727" y="1352016"/>
            <a:ext cx="2723795" cy="795234"/>
          </a:xfrm>
          <a:prstGeom prst="rect">
            <a:avLst/>
          </a:prstGeom>
        </p:spPr>
      </p:pic>
      <p:pic>
        <p:nvPicPr>
          <p:cNvPr id="8" name="Picture 7">
            <a:extLst>
              <a:ext uri="{FF2B5EF4-FFF2-40B4-BE49-F238E27FC236}">
                <a16:creationId xmlns:a16="http://schemas.microsoft.com/office/drawing/2014/main" id="{C8DA8D57-29EF-0130-1030-210B430CE17B}"/>
              </a:ext>
            </a:extLst>
          </p:cNvPr>
          <p:cNvPicPr>
            <a:picLocks noChangeAspect="1"/>
          </p:cNvPicPr>
          <p:nvPr/>
        </p:nvPicPr>
        <p:blipFill>
          <a:blip r:embed="rId6"/>
          <a:stretch>
            <a:fillRect/>
          </a:stretch>
        </p:blipFill>
        <p:spPr>
          <a:xfrm>
            <a:off x="8513922" y="2280552"/>
            <a:ext cx="3168083" cy="3773223"/>
          </a:xfrm>
          <a:prstGeom prst="rect">
            <a:avLst/>
          </a:prstGeom>
        </p:spPr>
      </p:pic>
      <p:sp>
        <p:nvSpPr>
          <p:cNvPr id="5" name="Text Placeholder 4">
            <a:extLst>
              <a:ext uri="{FF2B5EF4-FFF2-40B4-BE49-F238E27FC236}">
                <a16:creationId xmlns:a16="http://schemas.microsoft.com/office/drawing/2014/main" id="{A09736A7-7FE4-2441-E18F-5C3E70CEC182}"/>
              </a:ext>
            </a:extLst>
          </p:cNvPr>
          <p:cNvSpPr>
            <a:spLocks noGrp="1"/>
          </p:cNvSpPr>
          <p:nvPr>
            <p:ph type="body" sz="quarter" idx="23"/>
          </p:nvPr>
        </p:nvSpPr>
        <p:spPr>
          <a:xfrm>
            <a:off x="586670" y="2859125"/>
            <a:ext cx="6553934" cy="1772537"/>
          </a:xfrm>
        </p:spPr>
        <p:txBody>
          <a:bodyPr>
            <a:normAutofit lnSpcReduction="10000"/>
          </a:bodyPr>
          <a:lstStyle/>
          <a:p>
            <a:pPr marL="0" indent="0">
              <a:lnSpc>
                <a:spcPct val="90000"/>
              </a:lnSpc>
              <a:spcBef>
                <a:spcPts val="0"/>
              </a:spcBef>
              <a:buNone/>
            </a:pPr>
            <a:r>
              <a:rPr lang="en-US">
                <a:latin typeface="Open Sans SemiBold" panose="020B0706030804020204" pitchFamily="34" charset="0"/>
                <a:ea typeface="Open Sans SemiBold" panose="020B0706030804020204" pitchFamily="34" charset="0"/>
                <a:cs typeface="Open Sans SemiBold" panose="020B0706030804020204" pitchFamily="34" charset="0"/>
              </a:rPr>
              <a:t>Welcome to </a:t>
            </a:r>
          </a:p>
          <a:p>
            <a:pPr marL="0" indent="0">
              <a:lnSpc>
                <a:spcPct val="90000"/>
              </a:lnSpc>
              <a:spcBef>
                <a:spcPts val="0"/>
              </a:spcBef>
              <a:buNone/>
            </a:pPr>
            <a:r>
              <a:rPr lang="en-US">
                <a:latin typeface="Open Sans SemiBold" panose="020B0706030804020204" pitchFamily="34" charset="0"/>
                <a:ea typeface="Open Sans SemiBold" panose="020B0706030804020204" pitchFamily="34" charset="0"/>
                <a:cs typeface="Open Sans SemiBold" panose="020B0706030804020204" pitchFamily="34" charset="0"/>
              </a:rPr>
              <a:t>.NET Conf 2022! </a:t>
            </a:r>
          </a:p>
        </p:txBody>
      </p:sp>
      <p:sp>
        <p:nvSpPr>
          <p:cNvPr id="6" name="Text Placeholder 4">
            <a:extLst>
              <a:ext uri="{FF2B5EF4-FFF2-40B4-BE49-F238E27FC236}">
                <a16:creationId xmlns:a16="http://schemas.microsoft.com/office/drawing/2014/main" id="{7D39C64D-739A-2478-A40E-B674F6F8CCE8}"/>
              </a:ext>
            </a:extLst>
          </p:cNvPr>
          <p:cNvSpPr>
            <a:spLocks noGrp="1"/>
          </p:cNvSpPr>
          <p:nvPr>
            <p:ph type="body" sz="quarter" idx="12" hasCustomPrompt="1"/>
          </p:nvPr>
        </p:nvSpPr>
        <p:spPr>
          <a:xfrm>
            <a:off x="586670" y="4780270"/>
            <a:ext cx="6473776" cy="626838"/>
          </a:xfrm>
        </p:spPr>
        <p:txBody>
          <a:bodyPr vert="horz" wrap="square" lIns="0" tIns="0" rIns="0" bIns="0" rtlCol="0" anchor="t">
            <a:spAutoFit/>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indent="0">
              <a:buNone/>
            </a:pPr>
            <a:r>
              <a:rPr lang="en-US">
                <a:latin typeface="Open Sans SemiBold"/>
                <a:ea typeface="Open Sans SemiBold"/>
                <a:cs typeface="Open Sans SemiBold"/>
              </a:rPr>
              <a:t>David Ortinau | </a:t>
            </a:r>
            <a:r>
              <a:rPr lang="en-US">
                <a:solidFill>
                  <a:srgbClr val="B9AAEE"/>
                </a:solidFill>
                <a:latin typeface="Open Sans SemiBold"/>
                <a:ea typeface="Open Sans SemiBold"/>
                <a:cs typeface="Open Sans SemiBold"/>
              </a:rPr>
              <a:t>@</a:t>
            </a:r>
            <a:r>
              <a:rPr lang="en-US" err="1">
                <a:solidFill>
                  <a:srgbClr val="B9AAEE"/>
                </a:solidFill>
                <a:latin typeface="Open Sans SemiBold"/>
                <a:ea typeface="Open Sans SemiBold"/>
                <a:cs typeface="Open Sans SemiBold"/>
              </a:rPr>
              <a:t>davidortinau</a:t>
            </a:r>
            <a:endParaRPr lang="en-US">
              <a:solidFill>
                <a:srgbClr val="B9AAEE"/>
              </a:solidFill>
              <a:latin typeface="Open Sans SemiBold"/>
              <a:ea typeface="Open Sans SemiBold"/>
              <a:cs typeface="Open Sans SemiBold"/>
            </a:endParaRPr>
          </a:p>
          <a:p>
            <a:pPr marL="0" indent="0">
              <a:buNone/>
            </a:pPr>
            <a:r>
              <a:rPr lang="en-US">
                <a:latin typeface="Open Sans SemiBold"/>
                <a:ea typeface="Open Sans SemiBold"/>
                <a:cs typeface="Open Sans SemiBold"/>
              </a:rPr>
              <a:t>Maddy </a:t>
            </a:r>
            <a:r>
              <a:rPr lang="en-US" err="1">
                <a:latin typeface="Open Sans SemiBold"/>
                <a:ea typeface="Open Sans SemiBold"/>
                <a:cs typeface="Open Sans SemiBold"/>
              </a:rPr>
              <a:t>Montaquila</a:t>
            </a:r>
            <a:r>
              <a:rPr lang="en-US">
                <a:latin typeface="Open Sans SemiBold"/>
                <a:ea typeface="Open Sans SemiBold"/>
                <a:cs typeface="Open Sans SemiBold"/>
              </a:rPr>
              <a:t> | </a:t>
            </a:r>
            <a:r>
              <a:rPr lang="en-US">
                <a:solidFill>
                  <a:srgbClr val="B9AAEE"/>
                </a:solidFill>
                <a:latin typeface="Open Sans SemiBold"/>
                <a:ea typeface="Open Sans SemiBold"/>
                <a:cs typeface="Open Sans SemiBold"/>
              </a:rPr>
              <a:t>@</a:t>
            </a:r>
            <a:r>
              <a:rPr lang="en-US" err="1">
                <a:solidFill>
                  <a:srgbClr val="B9AAEE"/>
                </a:solidFill>
                <a:latin typeface="Open Sans SemiBold"/>
                <a:ea typeface="Open Sans SemiBold"/>
                <a:cs typeface="Open Sans SemiBold"/>
              </a:rPr>
              <a:t>maddymontaquila</a:t>
            </a:r>
            <a:endParaRPr lang="en-US">
              <a:solidFill>
                <a:srgbClr val="B9AAEE"/>
              </a:solidFill>
              <a:latin typeface="Open Sans SemiBold"/>
              <a:ea typeface="Open Sans SemiBold"/>
              <a:cs typeface="Open Sans SemiBold"/>
            </a:endParaRPr>
          </a:p>
        </p:txBody>
      </p:sp>
    </p:spTree>
    <p:extLst>
      <p:ext uri="{BB962C8B-B14F-4D97-AF65-F5344CB8AC3E}">
        <p14:creationId xmlns:p14="http://schemas.microsoft.com/office/powerpoint/2010/main" val="1313586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8"/>
                                        </p:tgtEl>
                                        <p:attrNameLst>
                                          <p:attrName>r</p:attrName>
                                        </p:attrNameLst>
                                      </p:cBhvr>
                                    </p:animRot>
                                    <p:animRot by="-240000">
                                      <p:cBhvr>
                                        <p:cTn id="12" dur="200" fill="hold">
                                          <p:stCondLst>
                                            <p:cond delay="200"/>
                                          </p:stCondLst>
                                        </p:cTn>
                                        <p:tgtEl>
                                          <p:spTgt spid="8"/>
                                        </p:tgtEl>
                                        <p:attrNameLst>
                                          <p:attrName>r</p:attrName>
                                        </p:attrNameLst>
                                      </p:cBhvr>
                                    </p:animRot>
                                    <p:animRot by="240000">
                                      <p:cBhvr>
                                        <p:cTn id="13" dur="200" fill="hold">
                                          <p:stCondLst>
                                            <p:cond delay="400"/>
                                          </p:stCondLst>
                                        </p:cTn>
                                        <p:tgtEl>
                                          <p:spTgt spid="8"/>
                                        </p:tgtEl>
                                        <p:attrNameLst>
                                          <p:attrName>r</p:attrName>
                                        </p:attrNameLst>
                                      </p:cBhvr>
                                    </p:animRot>
                                    <p:animRot by="-240000">
                                      <p:cBhvr>
                                        <p:cTn id="14" dur="200" fill="hold">
                                          <p:stCondLst>
                                            <p:cond delay="600"/>
                                          </p:stCondLst>
                                        </p:cTn>
                                        <p:tgtEl>
                                          <p:spTgt spid="8"/>
                                        </p:tgtEl>
                                        <p:attrNameLst>
                                          <p:attrName>r</p:attrName>
                                        </p:attrNameLst>
                                      </p:cBhvr>
                                    </p:animRot>
                                    <p:animRot by="120000">
                                      <p:cBhvr>
                                        <p:cTn id="15" dur="200" fill="hold">
                                          <p:stCondLst>
                                            <p:cond delay="800"/>
                                          </p:stCondLst>
                                        </p:cTn>
                                        <p:tgtEl>
                                          <p:spTgt spid="8"/>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C7F2FFA-5970-788F-DBB4-118B6CB5B649}"/>
              </a:ext>
            </a:extLst>
          </p:cNvPr>
          <p:cNvGrpSpPr/>
          <p:nvPr/>
        </p:nvGrpSpPr>
        <p:grpSpPr>
          <a:xfrm>
            <a:off x="4820246" y="184384"/>
            <a:ext cx="3072384" cy="5943366"/>
            <a:chOff x="5289188" y="2113121"/>
            <a:chExt cx="3072384" cy="5943366"/>
          </a:xfrm>
        </p:grpSpPr>
        <p:pic>
          <p:nvPicPr>
            <p:cNvPr id="20" name="Picture 19" descr="A screenshot of a video game&#10;&#10;Description automatically generated">
              <a:extLst>
                <a:ext uri="{FF2B5EF4-FFF2-40B4-BE49-F238E27FC236}">
                  <a16:creationId xmlns:a16="http://schemas.microsoft.com/office/drawing/2014/main" id="{FE1EFC28-E3F3-070B-922A-3A75744ECD42}"/>
                </a:ext>
              </a:extLst>
            </p:cNvPr>
            <p:cNvPicPr>
              <a:picLocks noChangeAspect="1"/>
            </p:cNvPicPr>
            <p:nvPr/>
          </p:nvPicPr>
          <p:blipFill rotWithShape="1">
            <a:blip r:embed="rId3"/>
            <a:srcRect b="2445"/>
            <a:stretch/>
          </p:blipFill>
          <p:spPr>
            <a:xfrm>
              <a:off x="5545220" y="2301945"/>
              <a:ext cx="2560320" cy="5550465"/>
            </a:xfrm>
            <a:prstGeom prst="rect">
              <a:avLst/>
            </a:prstGeom>
          </p:spPr>
        </p:pic>
        <p:pic>
          <p:nvPicPr>
            <p:cNvPr id="17" name="Picture 16" descr="A screenshot of a computer&#10;&#10;Description automatically generated with medium confidence">
              <a:extLst>
                <a:ext uri="{FF2B5EF4-FFF2-40B4-BE49-F238E27FC236}">
                  <a16:creationId xmlns:a16="http://schemas.microsoft.com/office/drawing/2014/main" id="{FAC46307-D392-245C-7D34-7528D26D9E8A}"/>
                </a:ext>
              </a:extLst>
            </p:cNvPr>
            <p:cNvPicPr>
              <a:picLocks noChangeAspect="1"/>
            </p:cNvPicPr>
            <p:nvPr/>
          </p:nvPicPr>
          <p:blipFill rotWithShape="1">
            <a:blip r:embed="rId4"/>
            <a:srcRect l="24880" t="2212" r="25802" b="2384"/>
            <a:stretch/>
          </p:blipFill>
          <p:spPr>
            <a:xfrm>
              <a:off x="5289188" y="2113121"/>
              <a:ext cx="3072384" cy="5943366"/>
            </a:xfrm>
            <a:prstGeom prst="rect">
              <a:avLst/>
            </a:prstGeom>
          </p:spPr>
        </p:pic>
      </p:grpSp>
      <p:sp>
        <p:nvSpPr>
          <p:cNvPr id="2" name="Content Placeholder 1">
            <a:extLst>
              <a:ext uri="{FF2B5EF4-FFF2-40B4-BE49-F238E27FC236}">
                <a16:creationId xmlns:a16="http://schemas.microsoft.com/office/drawing/2014/main" id="{F200C98A-ABBF-8A9B-C599-F5768343B464}"/>
              </a:ext>
            </a:extLst>
          </p:cNvPr>
          <p:cNvSpPr>
            <a:spLocks noGrp="1"/>
          </p:cNvSpPr>
          <p:nvPr>
            <p:ph sz="half" idx="2"/>
          </p:nvPr>
        </p:nvSpPr>
        <p:spPr/>
        <p:txBody>
          <a:bodyPr>
            <a:normAutofit/>
          </a:bodyPr>
          <a:lstStyle/>
          <a:p>
            <a:pPr marL="0" indent="0">
              <a:lnSpc>
                <a:spcPts val="2460"/>
              </a:lnSpc>
              <a:buNone/>
            </a:pPr>
            <a:r>
              <a:rPr lang="en-US" sz="1800"/>
              <a:t>K2 is developed to track climate contributions by individual and large teams/organizations. A campaign management tool to create teams, campaigns and custom habits. Earn points and calculate how much an individual emitted CO2 when taking flight from one city to another. </a:t>
            </a:r>
          </a:p>
        </p:txBody>
      </p:sp>
      <p:sp>
        <p:nvSpPr>
          <p:cNvPr id="3" name="Title 2">
            <a:extLst>
              <a:ext uri="{FF2B5EF4-FFF2-40B4-BE49-F238E27FC236}">
                <a16:creationId xmlns:a16="http://schemas.microsoft.com/office/drawing/2014/main" id="{70EB0A68-329C-7B85-0D26-004C27E542C0}"/>
              </a:ext>
            </a:extLst>
          </p:cNvPr>
          <p:cNvSpPr>
            <a:spLocks noGrp="1"/>
          </p:cNvSpPr>
          <p:nvPr>
            <p:ph type="title"/>
          </p:nvPr>
        </p:nvSpPr>
        <p:spPr/>
        <p:txBody>
          <a:bodyPr/>
          <a:lstStyle/>
          <a:p>
            <a:r>
              <a:rPr lang="en-US"/>
              <a:t>K2 | Klima </a:t>
            </a:r>
            <a:r>
              <a:rPr lang="en-US" err="1"/>
              <a:t>Kampagne</a:t>
            </a:r>
            <a:endParaRPr lang="en-US"/>
          </a:p>
        </p:txBody>
      </p:sp>
      <p:grpSp>
        <p:nvGrpSpPr>
          <p:cNvPr id="18" name="Group 17">
            <a:extLst>
              <a:ext uri="{FF2B5EF4-FFF2-40B4-BE49-F238E27FC236}">
                <a16:creationId xmlns:a16="http://schemas.microsoft.com/office/drawing/2014/main" id="{1E929529-5156-2DF2-DF04-9E577C79412F}"/>
              </a:ext>
            </a:extLst>
          </p:cNvPr>
          <p:cNvGrpSpPr/>
          <p:nvPr/>
        </p:nvGrpSpPr>
        <p:grpSpPr>
          <a:xfrm>
            <a:off x="6548117" y="730250"/>
            <a:ext cx="3074796" cy="5948032"/>
            <a:chOff x="6877723" y="364178"/>
            <a:chExt cx="3074796" cy="5948032"/>
          </a:xfrm>
        </p:grpSpPr>
        <p:pic>
          <p:nvPicPr>
            <p:cNvPr id="7" name="Picture 6" descr="Graphical user interface, application&#10;&#10;Description automatically generated">
              <a:extLst>
                <a:ext uri="{FF2B5EF4-FFF2-40B4-BE49-F238E27FC236}">
                  <a16:creationId xmlns:a16="http://schemas.microsoft.com/office/drawing/2014/main" id="{C467EFD1-81D7-9CDB-C313-8C217FBE57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3587" y="549274"/>
              <a:ext cx="2573682" cy="5577840"/>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FF148D4C-EC6C-089E-A2E1-1AFF489A16BA}"/>
                </a:ext>
              </a:extLst>
            </p:cNvPr>
            <p:cNvPicPr>
              <a:picLocks noChangeAspect="1"/>
            </p:cNvPicPr>
            <p:nvPr/>
          </p:nvPicPr>
          <p:blipFill rotWithShape="1">
            <a:blip r:embed="rId4"/>
            <a:srcRect l="24880" t="2212" r="25802" b="2384"/>
            <a:stretch/>
          </p:blipFill>
          <p:spPr>
            <a:xfrm>
              <a:off x="6877723" y="364178"/>
              <a:ext cx="3074796" cy="5948032"/>
            </a:xfrm>
            <a:prstGeom prst="rect">
              <a:avLst/>
            </a:prstGeom>
          </p:spPr>
        </p:pic>
      </p:grpSp>
      <p:grpSp>
        <p:nvGrpSpPr>
          <p:cNvPr id="27" name="Group 26">
            <a:extLst>
              <a:ext uri="{FF2B5EF4-FFF2-40B4-BE49-F238E27FC236}">
                <a16:creationId xmlns:a16="http://schemas.microsoft.com/office/drawing/2014/main" id="{9C257F8D-1A2D-F7DF-049E-9B8CAB4F7939}"/>
              </a:ext>
            </a:extLst>
          </p:cNvPr>
          <p:cNvGrpSpPr/>
          <p:nvPr/>
        </p:nvGrpSpPr>
        <p:grpSpPr>
          <a:xfrm>
            <a:off x="8981278" y="308259"/>
            <a:ext cx="3072384" cy="5943366"/>
            <a:chOff x="9560194" y="678796"/>
            <a:chExt cx="3072384" cy="5943366"/>
          </a:xfrm>
        </p:grpSpPr>
        <p:pic>
          <p:nvPicPr>
            <p:cNvPr id="26" name="Picture 25" descr="A screenshot of a phone&#10;&#10;Description automatically generated with medium confidence">
              <a:extLst>
                <a:ext uri="{FF2B5EF4-FFF2-40B4-BE49-F238E27FC236}">
                  <a16:creationId xmlns:a16="http://schemas.microsoft.com/office/drawing/2014/main" id="{D30B5771-D4F1-43F2-60D9-BFBCE3D1A7CE}"/>
                </a:ext>
              </a:extLst>
            </p:cNvPr>
            <p:cNvPicPr>
              <a:picLocks noChangeAspect="1"/>
            </p:cNvPicPr>
            <p:nvPr/>
          </p:nvPicPr>
          <p:blipFill rotWithShape="1">
            <a:blip r:embed="rId6"/>
            <a:srcRect b="2840"/>
            <a:stretch/>
          </p:blipFill>
          <p:spPr>
            <a:xfrm>
              <a:off x="9833108" y="914634"/>
              <a:ext cx="2560320" cy="5528001"/>
            </a:xfrm>
            <a:prstGeom prst="rect">
              <a:avLst/>
            </a:prstGeom>
          </p:spPr>
        </p:pic>
        <p:pic>
          <p:nvPicPr>
            <p:cNvPr id="24" name="Picture 23" descr="A screenshot of a computer&#10;&#10;Description automatically generated with medium confidence">
              <a:extLst>
                <a:ext uri="{FF2B5EF4-FFF2-40B4-BE49-F238E27FC236}">
                  <a16:creationId xmlns:a16="http://schemas.microsoft.com/office/drawing/2014/main" id="{C6FDB3AA-A756-B0EC-8423-0970988EAE21}"/>
                </a:ext>
              </a:extLst>
            </p:cNvPr>
            <p:cNvPicPr>
              <a:picLocks noChangeAspect="1"/>
            </p:cNvPicPr>
            <p:nvPr/>
          </p:nvPicPr>
          <p:blipFill rotWithShape="1">
            <a:blip r:embed="rId4"/>
            <a:srcRect l="24880" t="2212" r="25802" b="2384"/>
            <a:stretch/>
          </p:blipFill>
          <p:spPr>
            <a:xfrm>
              <a:off x="9560194" y="678796"/>
              <a:ext cx="3072384" cy="5943366"/>
            </a:xfrm>
            <a:prstGeom prst="rect">
              <a:avLst/>
            </a:prstGeom>
          </p:spPr>
        </p:pic>
      </p:grpSp>
    </p:spTree>
    <p:extLst>
      <p:ext uri="{BB962C8B-B14F-4D97-AF65-F5344CB8AC3E}">
        <p14:creationId xmlns:p14="http://schemas.microsoft.com/office/powerpoint/2010/main" val="10230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20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96-E6A0-8496-B903-9127931EE9B6}"/>
              </a:ext>
            </a:extLst>
          </p:cNvPr>
          <p:cNvSpPr>
            <a:spLocks noGrp="1"/>
          </p:cNvSpPr>
          <p:nvPr>
            <p:ph sz="half" idx="2"/>
          </p:nvPr>
        </p:nvSpPr>
        <p:spPr/>
        <p:txBody>
          <a:bodyPr/>
          <a:lstStyle/>
          <a:p>
            <a:pPr marL="0" indent="0">
              <a:lnSpc>
                <a:spcPts val="2860"/>
              </a:lnSpc>
              <a:buNone/>
            </a:pPr>
            <a:r>
              <a:rPr lang="en-US" sz="1800" b="0" i="0">
                <a:effectLst/>
              </a:rPr>
              <a:t>Your </a:t>
            </a:r>
            <a:r>
              <a:rPr lang="en-US" sz="1800" b="0" i="0" err="1">
                <a:effectLst/>
              </a:rPr>
              <a:t>DigiD</a:t>
            </a:r>
            <a:r>
              <a:rPr lang="en-US" sz="1800" b="0" i="0">
                <a:effectLst/>
              </a:rPr>
              <a:t> allows you to identify yourself when making arrangements on the internet, such as with the government, educational institutes, healthcare institutions or your pension fund.</a:t>
            </a:r>
            <a:endParaRPr lang="en-US" sz="1800"/>
          </a:p>
          <a:p>
            <a:pPr marL="0" indent="0">
              <a:lnSpc>
                <a:spcPts val="2860"/>
              </a:lnSpc>
              <a:buNone/>
            </a:pPr>
            <a:endParaRPr lang="en-US"/>
          </a:p>
        </p:txBody>
      </p:sp>
      <p:sp>
        <p:nvSpPr>
          <p:cNvPr id="3" name="Title 2">
            <a:extLst>
              <a:ext uri="{FF2B5EF4-FFF2-40B4-BE49-F238E27FC236}">
                <a16:creationId xmlns:a16="http://schemas.microsoft.com/office/drawing/2014/main" id="{3DD5B427-D742-308D-4BDD-EB2ECF23B26C}"/>
              </a:ext>
            </a:extLst>
          </p:cNvPr>
          <p:cNvSpPr>
            <a:spLocks noGrp="1"/>
          </p:cNvSpPr>
          <p:nvPr>
            <p:ph type="title"/>
          </p:nvPr>
        </p:nvSpPr>
        <p:spPr/>
        <p:txBody>
          <a:bodyPr/>
          <a:lstStyle/>
          <a:p>
            <a:r>
              <a:rPr lang="en-US" err="1"/>
              <a:t>Logius</a:t>
            </a:r>
            <a:endParaRPr lang="en-US"/>
          </a:p>
        </p:txBody>
      </p:sp>
      <p:pic>
        <p:nvPicPr>
          <p:cNvPr id="1026" name="Picture 2" descr="Jongen op zijn telefoon logt in via de DigiD app">
            <a:extLst>
              <a:ext uri="{FF2B5EF4-FFF2-40B4-BE49-F238E27FC236}">
                <a16:creationId xmlns:a16="http://schemas.microsoft.com/office/drawing/2014/main" id="{B0D6198E-BA31-EA66-15DF-9EC6CCF543C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6263" r="262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CFEBEACD-7D66-07A6-65DB-CD7F8C87F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0576" y="5560802"/>
            <a:ext cx="3048573" cy="1502817"/>
          </a:xfrm>
          <a:prstGeom prst="rect">
            <a:avLst/>
          </a:prstGeom>
        </p:spPr>
      </p:pic>
    </p:spTree>
    <p:extLst>
      <p:ext uri="{BB962C8B-B14F-4D97-AF65-F5344CB8AC3E}">
        <p14:creationId xmlns:p14="http://schemas.microsoft.com/office/powerpoint/2010/main" val="420935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A9C1DE-008B-F4DC-9289-22E1147FA589}"/>
              </a:ext>
            </a:extLst>
          </p:cNvPr>
          <p:cNvSpPr>
            <a:spLocks noGrp="1"/>
          </p:cNvSpPr>
          <p:nvPr>
            <p:ph type="body" sz="quarter" idx="4294967295"/>
          </p:nvPr>
        </p:nvSpPr>
        <p:spPr>
          <a:xfrm>
            <a:off x="1154152" y="3067788"/>
            <a:ext cx="9883697" cy="2457913"/>
          </a:xfrm>
        </p:spPr>
        <p:txBody>
          <a:bodyPr>
            <a:noAutofit/>
          </a:bodyPr>
          <a:lstStyle/>
          <a:p>
            <a:pPr marL="0" indent="0">
              <a:lnSpc>
                <a:spcPts val="3040"/>
              </a:lnSpc>
              <a:buNone/>
            </a:pPr>
            <a:r>
              <a:rPr lang="en-US" sz="2400" b="0" i="0" u="none" strike="noStrike">
                <a:effectLst/>
                <a:latin typeface="Open Sans" panose="020B0606030504020204" pitchFamily="34" charset="0"/>
                <a:ea typeface="Open Sans" panose="020B0606030504020204" pitchFamily="34" charset="0"/>
                <a:cs typeface="Open Sans" panose="020B0606030504020204" pitchFamily="34" charset="0"/>
              </a:rPr>
              <a:t>“The inclusion in .NET MAUI of advancements in Windows app development towards WinUI3 and the Windows App SDK, combined with the new WebView2 control </a:t>
            </a:r>
            <a:r>
              <a:rPr lang="en-US" sz="2400" b="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rPr>
              <a:t>has allowed the combined web and native experience</a:t>
            </a:r>
            <a:r>
              <a:rPr lang="en-US" sz="2400" b="0" i="0" u="none" strike="noStrike">
                <a:effectLst/>
                <a:latin typeface="Open Sans" panose="020B0606030504020204" pitchFamily="34" charset="0"/>
                <a:ea typeface="Open Sans" panose="020B0606030504020204" pitchFamily="34" charset="0"/>
                <a:cs typeface="Open Sans" panose="020B0606030504020204" pitchFamily="34" charset="0"/>
              </a:rPr>
              <a:t> in some of our applications to have a truly consistent cross-platform experience.”</a:t>
            </a:r>
            <a:endParaRPr lang="en-US" sz="2400">
              <a:solidFill>
                <a:schemeClr val="bg1"/>
              </a:solidFill>
              <a:latin typeface="+mn-lt"/>
              <a:cs typeface="Segoe UI" panose="020B0502040204020203" pitchFamily="34" charset="0"/>
            </a:endParaRPr>
          </a:p>
        </p:txBody>
      </p:sp>
      <p:pic>
        <p:nvPicPr>
          <p:cNvPr id="5" name="Graphic 5">
            <a:extLst>
              <a:ext uri="{FF2B5EF4-FFF2-40B4-BE49-F238E27FC236}">
                <a16:creationId xmlns:a16="http://schemas.microsoft.com/office/drawing/2014/main" id="{F3A85584-E548-D583-E314-DE83418B2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300" y="1244600"/>
            <a:ext cx="1416050" cy="1409700"/>
          </a:xfrm>
          <a:prstGeom prst="rect">
            <a:avLst/>
          </a:prstGeom>
        </p:spPr>
      </p:pic>
      <p:sp>
        <p:nvSpPr>
          <p:cNvPr id="8" name="Text Placeholder 3">
            <a:extLst>
              <a:ext uri="{FF2B5EF4-FFF2-40B4-BE49-F238E27FC236}">
                <a16:creationId xmlns:a16="http://schemas.microsoft.com/office/drawing/2014/main" id="{F4B9E3E8-AB24-BE02-A927-F1056E529A8A}"/>
              </a:ext>
            </a:extLst>
          </p:cNvPr>
          <p:cNvSpPr txBox="1">
            <a:spLocks/>
          </p:cNvSpPr>
          <p:nvPr/>
        </p:nvSpPr>
        <p:spPr>
          <a:xfrm>
            <a:off x="1001752" y="5525702"/>
            <a:ext cx="9883697" cy="430887"/>
          </a:xfrm>
          <a:prstGeom prst="rect">
            <a:avLst/>
          </a:prstGeom>
        </p:spPr>
        <p:txBody>
          <a:bodyPr vert="horz" wrap="square" lIns="0" tIns="0" rIns="0" bIns="0" rtlCol="0" anchor="t">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800" err="1">
                <a:solidFill>
                  <a:srgbClr val="8B73E2"/>
                </a:solidFill>
                <a:latin typeface="+mn-lt"/>
                <a:ea typeface="Open Sans SemiBold"/>
                <a:cs typeface="Segoe UI"/>
              </a:rPr>
              <a:t>Civica</a:t>
            </a:r>
            <a:endParaRPr lang="en-US" sz="2800">
              <a:solidFill>
                <a:srgbClr val="8B73E2"/>
              </a:solidFill>
            </a:endParaRPr>
          </a:p>
        </p:txBody>
      </p:sp>
    </p:spTree>
    <p:extLst>
      <p:ext uri="{BB962C8B-B14F-4D97-AF65-F5344CB8AC3E}">
        <p14:creationId xmlns:p14="http://schemas.microsoft.com/office/powerpoint/2010/main" val="34321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FAF7C9-372E-D879-42BF-3271276F9469}"/>
              </a:ext>
            </a:extLst>
          </p:cNvPr>
          <p:cNvSpPr>
            <a:spLocks noGrp="1"/>
          </p:cNvSpPr>
          <p:nvPr>
            <p:ph sz="half" idx="2"/>
          </p:nvPr>
        </p:nvSpPr>
        <p:spPr>
          <a:xfrm>
            <a:off x="839788" y="2258919"/>
            <a:ext cx="4387317" cy="4053292"/>
          </a:xfrm>
        </p:spPr>
        <p:txBody>
          <a:bodyPr>
            <a:noAutofit/>
          </a:bodyPr>
          <a:lstStyle/>
          <a:p>
            <a:pPr marL="0" indent="0">
              <a:lnSpc>
                <a:spcPts val="2460"/>
              </a:lnSpc>
              <a:buNone/>
            </a:pPr>
            <a:r>
              <a:rPr lang="en-US"/>
              <a:t>A paperless meeting app for Councilors, Officers, and the Public.</a:t>
            </a:r>
          </a:p>
          <a:p>
            <a:pPr>
              <a:lnSpc>
                <a:spcPts val="2460"/>
              </a:lnSpc>
            </a:pPr>
            <a:r>
              <a:rPr lang="en-US"/>
              <a:t>Document management</a:t>
            </a:r>
          </a:p>
          <a:p>
            <a:pPr>
              <a:lnSpc>
                <a:spcPts val="2460"/>
              </a:lnSpc>
            </a:pPr>
            <a:r>
              <a:rPr lang="en-US"/>
              <a:t>Voting</a:t>
            </a:r>
          </a:p>
          <a:p>
            <a:pPr>
              <a:lnSpc>
                <a:spcPts val="2460"/>
              </a:lnSpc>
            </a:pPr>
            <a:r>
              <a:rPr lang="en-US"/>
              <a:t>Video conferencing, webcasting</a:t>
            </a:r>
          </a:p>
          <a:p>
            <a:pPr>
              <a:lnSpc>
                <a:spcPts val="2460"/>
              </a:lnSpc>
            </a:pPr>
            <a:r>
              <a:rPr lang="en-US"/>
              <a:t>Virtual meeting lobby</a:t>
            </a:r>
          </a:p>
          <a:p>
            <a:pPr>
              <a:lnSpc>
                <a:spcPts val="2460"/>
              </a:lnSpc>
            </a:pPr>
            <a:r>
              <a:rPr lang="en-US"/>
              <a:t>Call moderation</a:t>
            </a:r>
          </a:p>
        </p:txBody>
      </p:sp>
      <p:sp>
        <p:nvSpPr>
          <p:cNvPr id="2" name="Title 1">
            <a:extLst>
              <a:ext uri="{FF2B5EF4-FFF2-40B4-BE49-F238E27FC236}">
                <a16:creationId xmlns:a16="http://schemas.microsoft.com/office/drawing/2014/main" id="{02156D58-5B5B-8775-DD41-E891280F7CA3}"/>
              </a:ext>
            </a:extLst>
          </p:cNvPr>
          <p:cNvSpPr>
            <a:spLocks noGrp="1"/>
          </p:cNvSpPr>
          <p:nvPr>
            <p:ph type="title"/>
          </p:nvPr>
        </p:nvSpPr>
        <p:spPr/>
        <p:txBody>
          <a:bodyPr/>
          <a:lstStyle/>
          <a:p>
            <a:r>
              <a:rPr lang="en-US" err="1"/>
              <a:t>Modern.gov</a:t>
            </a:r>
            <a:r>
              <a:rPr lang="en-US"/>
              <a:t> </a:t>
            </a:r>
            <a:br>
              <a:rPr lang="en-US"/>
            </a:br>
            <a:r>
              <a:rPr lang="en-US"/>
              <a:t>by </a:t>
            </a:r>
            <a:r>
              <a:rPr lang="en-US" err="1"/>
              <a:t>Civica</a:t>
            </a: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7DCC43F4-F441-399E-BD27-2A5227C4ECAA}"/>
              </a:ext>
            </a:extLst>
          </p:cNvPr>
          <p:cNvPicPr>
            <a:picLocks noChangeAspect="1"/>
          </p:cNvPicPr>
          <p:nvPr/>
        </p:nvPicPr>
        <p:blipFill>
          <a:blip r:embed="rId3"/>
          <a:stretch>
            <a:fillRect/>
          </a:stretch>
        </p:blipFill>
        <p:spPr>
          <a:xfrm>
            <a:off x="7486243" y="406700"/>
            <a:ext cx="4387317" cy="235361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9770C811-FE1C-9073-F0D7-B06ECB1383B7}"/>
              </a:ext>
            </a:extLst>
          </p:cNvPr>
          <p:cNvPicPr>
            <a:picLocks noChangeAspect="1"/>
          </p:cNvPicPr>
          <p:nvPr/>
        </p:nvPicPr>
        <p:blipFill>
          <a:blip r:embed="rId4"/>
          <a:stretch>
            <a:fillRect/>
          </a:stretch>
        </p:blipFill>
        <p:spPr>
          <a:xfrm>
            <a:off x="5227977" y="1768842"/>
            <a:ext cx="5308654" cy="2847875"/>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01141F3A-2900-8BD0-830F-AC02ACFBD915}"/>
              </a:ext>
            </a:extLst>
          </p:cNvPr>
          <p:cNvPicPr>
            <a:picLocks noChangeAspect="1"/>
          </p:cNvPicPr>
          <p:nvPr/>
        </p:nvPicPr>
        <p:blipFill>
          <a:blip r:embed="rId5"/>
          <a:stretch>
            <a:fillRect/>
          </a:stretch>
        </p:blipFill>
        <p:spPr>
          <a:xfrm>
            <a:off x="7062498" y="3897531"/>
            <a:ext cx="4387317" cy="2353615"/>
          </a:xfrm>
          <a:prstGeom prst="rect">
            <a:avLst/>
          </a:prstGeom>
        </p:spPr>
      </p:pic>
    </p:spTree>
    <p:extLst>
      <p:ext uri="{BB962C8B-B14F-4D97-AF65-F5344CB8AC3E}">
        <p14:creationId xmlns:p14="http://schemas.microsoft.com/office/powerpoint/2010/main" val="16299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A9C1DE-008B-F4DC-9289-22E1147FA589}"/>
              </a:ext>
            </a:extLst>
          </p:cNvPr>
          <p:cNvSpPr>
            <a:spLocks noGrp="1"/>
          </p:cNvSpPr>
          <p:nvPr>
            <p:ph type="body" sz="quarter" idx="4294967295"/>
          </p:nvPr>
        </p:nvSpPr>
        <p:spPr>
          <a:xfrm>
            <a:off x="1154152" y="3067788"/>
            <a:ext cx="9883697" cy="2457913"/>
          </a:xfrm>
        </p:spPr>
        <p:txBody>
          <a:bodyPr>
            <a:noAutofit/>
          </a:bodyPr>
          <a:lstStyle/>
          <a:p>
            <a:pPr marL="0" indent="0">
              <a:lnSpc>
                <a:spcPts val="3040"/>
              </a:lnSpc>
              <a:buNone/>
            </a:pPr>
            <a:r>
              <a:rPr lang="en-US" sz="2400" b="0" i="0" u="none" strike="noStrike">
                <a:effectLst/>
                <a:latin typeface="Open Sans" panose="020B0606030504020204" pitchFamily="34" charset="0"/>
                <a:ea typeface="Open Sans" panose="020B0606030504020204" pitchFamily="34" charset="0"/>
                <a:cs typeface="Open Sans" panose="020B0606030504020204" pitchFamily="34" charset="0"/>
              </a:rPr>
              <a:t>“</a:t>
            </a:r>
            <a:r>
              <a:rPr lang="en-US" sz="2400">
                <a:latin typeface="Open Sans" panose="020B0606030504020204" pitchFamily="34" charset="0"/>
                <a:ea typeface="Open Sans" panose="020B0606030504020204" pitchFamily="34" charset="0"/>
                <a:cs typeface="Open Sans" panose="020B0606030504020204" pitchFamily="34" charset="0"/>
              </a:rPr>
              <a:t>The new </a:t>
            </a:r>
            <a:r>
              <a:rPr lang="en-US" sz="2400">
                <a:solidFill>
                  <a:srgbClr val="B9AAEE"/>
                </a:solidFill>
                <a:latin typeface="Open Sans" panose="020B0606030504020204" pitchFamily="34" charset="0"/>
                <a:ea typeface="Open Sans" panose="020B0606030504020204" pitchFamily="34" charset="0"/>
                <a:cs typeface="Open Sans" panose="020B0606030504020204" pitchFamily="34" charset="0"/>
              </a:rPr>
              <a:t>handler</a:t>
            </a:r>
            <a:r>
              <a:rPr lang="en-US" sz="2400">
                <a:latin typeface="Open Sans" panose="020B0606030504020204" pitchFamily="34" charset="0"/>
                <a:ea typeface="Open Sans" panose="020B0606030504020204" pitchFamily="34" charset="0"/>
                <a:cs typeface="Open Sans" panose="020B0606030504020204" pitchFamily="34" charset="0"/>
              </a:rPr>
              <a:t> architecture, combined with the </a:t>
            </a:r>
            <a:r>
              <a:rPr lang="en-US" sz="2400">
                <a:solidFill>
                  <a:srgbClr val="B9AAEE"/>
                </a:solidFill>
                <a:latin typeface="Open Sans" panose="020B0606030504020204" pitchFamily="34" charset="0"/>
                <a:ea typeface="Open Sans" panose="020B0606030504020204" pitchFamily="34" charset="0"/>
                <a:cs typeface="Open Sans" panose="020B0606030504020204" pitchFamily="34" charset="0"/>
              </a:rPr>
              <a:t>simplified single-project structure</a:t>
            </a:r>
            <a:r>
              <a:rPr lang="en-US" sz="2400">
                <a:latin typeface="Open Sans" panose="020B0606030504020204" pitchFamily="34" charset="0"/>
                <a:ea typeface="Open Sans" panose="020B0606030504020204" pitchFamily="34" charset="0"/>
                <a:cs typeface="Open Sans" panose="020B0606030504020204" pitchFamily="34" charset="0"/>
              </a:rPr>
              <a:t>, and improvements around compilation, startup and raw performance in .NET 6.0 (and again now with .NET 7.0) have helped not just to improve our apps startup time and performance, but </a:t>
            </a:r>
            <a:r>
              <a:rPr lang="en-US" sz="2400">
                <a:solidFill>
                  <a:srgbClr val="B9AAEE"/>
                </a:solidFill>
                <a:latin typeface="Open Sans" panose="020B0606030504020204" pitchFamily="34" charset="0"/>
                <a:ea typeface="Open Sans" panose="020B0606030504020204" pitchFamily="34" charset="0"/>
                <a:cs typeface="Open Sans" panose="020B0606030504020204" pitchFamily="34" charset="0"/>
              </a:rPr>
              <a:t>greatly increase developer productivity with less time wasted</a:t>
            </a:r>
            <a:r>
              <a:rPr lang="en-US" sz="2400">
                <a:latin typeface="Open Sans" panose="020B0606030504020204" pitchFamily="34" charset="0"/>
                <a:ea typeface="Open Sans" panose="020B0606030504020204" pitchFamily="34" charset="0"/>
                <a:cs typeface="Open Sans" panose="020B0606030504020204" pitchFamily="34" charset="0"/>
              </a:rPr>
              <a:t>.</a:t>
            </a:r>
            <a:r>
              <a:rPr lang="en-US" sz="2400" b="0" i="0"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2400">
              <a:solidFill>
                <a:schemeClr val="bg1"/>
              </a:solidFill>
              <a:latin typeface="+mn-lt"/>
              <a:cs typeface="Segoe UI" panose="020B0502040204020203" pitchFamily="34" charset="0"/>
            </a:endParaRPr>
          </a:p>
        </p:txBody>
      </p:sp>
      <p:pic>
        <p:nvPicPr>
          <p:cNvPr id="5" name="Graphic 5">
            <a:extLst>
              <a:ext uri="{FF2B5EF4-FFF2-40B4-BE49-F238E27FC236}">
                <a16:creationId xmlns:a16="http://schemas.microsoft.com/office/drawing/2014/main" id="{F3A85584-E548-D583-E314-DE83418B2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300" y="1244600"/>
            <a:ext cx="1416050" cy="1409700"/>
          </a:xfrm>
          <a:prstGeom prst="rect">
            <a:avLst/>
          </a:prstGeom>
        </p:spPr>
      </p:pic>
      <p:sp>
        <p:nvSpPr>
          <p:cNvPr id="8" name="Text Placeholder 3">
            <a:extLst>
              <a:ext uri="{FF2B5EF4-FFF2-40B4-BE49-F238E27FC236}">
                <a16:creationId xmlns:a16="http://schemas.microsoft.com/office/drawing/2014/main" id="{F4B9E3E8-AB24-BE02-A927-F1056E529A8A}"/>
              </a:ext>
            </a:extLst>
          </p:cNvPr>
          <p:cNvSpPr txBox="1">
            <a:spLocks/>
          </p:cNvSpPr>
          <p:nvPr/>
        </p:nvSpPr>
        <p:spPr>
          <a:xfrm>
            <a:off x="1001752" y="5525702"/>
            <a:ext cx="9883697" cy="430887"/>
          </a:xfrm>
          <a:prstGeom prst="rect">
            <a:avLst/>
          </a:prstGeom>
        </p:spPr>
        <p:txBody>
          <a:bodyPr vert="horz" wrap="square" lIns="0" tIns="0" rIns="0" bIns="0" rtlCol="0" anchor="t">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800" err="1">
                <a:solidFill>
                  <a:srgbClr val="8B73E2"/>
                </a:solidFill>
                <a:latin typeface="+mn-lt"/>
                <a:ea typeface="Open Sans SemiBold"/>
                <a:cs typeface="Segoe UI"/>
              </a:rPr>
              <a:t>Civica</a:t>
            </a:r>
            <a:endParaRPr lang="en-US" sz="2800">
              <a:solidFill>
                <a:srgbClr val="8B73E2"/>
              </a:solidFill>
            </a:endParaRPr>
          </a:p>
        </p:txBody>
      </p:sp>
    </p:spTree>
    <p:extLst>
      <p:ext uri="{BB962C8B-B14F-4D97-AF65-F5344CB8AC3E}">
        <p14:creationId xmlns:p14="http://schemas.microsoft.com/office/powerpoint/2010/main" val="34653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A9C1DE-008B-F4DC-9289-22E1147FA589}"/>
              </a:ext>
            </a:extLst>
          </p:cNvPr>
          <p:cNvSpPr>
            <a:spLocks noGrp="1"/>
          </p:cNvSpPr>
          <p:nvPr>
            <p:ph type="body" sz="quarter" idx="4294967295"/>
          </p:nvPr>
        </p:nvSpPr>
        <p:spPr>
          <a:xfrm>
            <a:off x="1154152" y="3067788"/>
            <a:ext cx="9883697" cy="2457913"/>
          </a:xfrm>
        </p:spPr>
        <p:txBody>
          <a:bodyPr>
            <a:noAutofit/>
          </a:bodyPr>
          <a:lstStyle/>
          <a:p>
            <a:pPr marL="0" indent="0">
              <a:lnSpc>
                <a:spcPts val="3040"/>
              </a:lnSpc>
              <a:buNone/>
            </a:pPr>
            <a:r>
              <a:rPr lang="en-US" sz="2400" b="0" i="0" u="none" strike="noStrike">
                <a:effectLst/>
                <a:latin typeface="Open Sans" panose="020B0606030504020204" pitchFamily="34" charset="0"/>
                <a:ea typeface="Open Sans" panose="020B0606030504020204" pitchFamily="34" charset="0"/>
                <a:cs typeface="Open Sans" panose="020B0606030504020204" pitchFamily="34" charset="0"/>
              </a:rPr>
              <a:t>“</a:t>
            </a:r>
            <a:r>
              <a:rPr lang="en-US" sz="2400">
                <a:latin typeface="Open Sans" panose="020B0606030504020204" pitchFamily="34" charset="0"/>
                <a:ea typeface="Open Sans" panose="020B0606030504020204" pitchFamily="34" charset="0"/>
                <a:cs typeface="Open Sans" panose="020B0606030504020204" pitchFamily="34" charset="0"/>
              </a:rPr>
              <a:t>The new handler architecture really </a:t>
            </a:r>
            <a:r>
              <a:rPr lang="en-US" sz="2400">
                <a:solidFill>
                  <a:srgbClr val="B9AAEE"/>
                </a:solidFill>
                <a:latin typeface="Open Sans" panose="020B0606030504020204" pitchFamily="34" charset="0"/>
                <a:ea typeface="Open Sans" panose="020B0606030504020204" pitchFamily="34" charset="0"/>
                <a:cs typeface="Open Sans" panose="020B0606030504020204" pitchFamily="34" charset="0"/>
              </a:rPr>
              <a:t>opens up access to the native components </a:t>
            </a:r>
            <a:r>
              <a:rPr lang="en-US" sz="2400">
                <a:latin typeface="Open Sans" panose="020B0606030504020204" pitchFamily="34" charset="0"/>
                <a:ea typeface="Open Sans" panose="020B0606030504020204" pitchFamily="34" charset="0"/>
                <a:cs typeface="Open Sans" panose="020B0606030504020204" pitchFamily="34" charset="0"/>
              </a:rPr>
              <a:t>with minimal overhead in terms of memory allocations and view hierarchy (compared with custom renderers). In our experience we've found that this even allows us to implement workarounds for issues in .NET MAUI itself whilst we await a fix, which is </a:t>
            </a:r>
            <a:r>
              <a:rPr lang="en-US" sz="2400">
                <a:solidFill>
                  <a:srgbClr val="B9AAEE"/>
                </a:solidFill>
                <a:latin typeface="Open Sans" panose="020B0606030504020204" pitchFamily="34" charset="0"/>
                <a:ea typeface="Open Sans" panose="020B0606030504020204" pitchFamily="34" charset="0"/>
                <a:cs typeface="Open Sans" panose="020B0606030504020204" pitchFamily="34" charset="0"/>
              </a:rPr>
              <a:t>extremely powerful</a:t>
            </a:r>
            <a:r>
              <a:rPr lang="en-US" sz="2400">
                <a:latin typeface="Open Sans" panose="020B0606030504020204" pitchFamily="34" charset="0"/>
                <a:ea typeface="Open Sans" panose="020B0606030504020204" pitchFamily="34" charset="0"/>
                <a:cs typeface="Open Sans" panose="020B0606030504020204" pitchFamily="34" charset="0"/>
              </a:rPr>
              <a:t>.</a:t>
            </a:r>
            <a:r>
              <a:rPr lang="en-US" sz="2400" b="0" i="0"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2400">
              <a:solidFill>
                <a:schemeClr val="bg1"/>
              </a:solidFill>
              <a:latin typeface="+mn-lt"/>
              <a:cs typeface="Segoe UI" panose="020B0502040204020203" pitchFamily="34" charset="0"/>
            </a:endParaRPr>
          </a:p>
        </p:txBody>
      </p:sp>
      <p:pic>
        <p:nvPicPr>
          <p:cNvPr id="5" name="Graphic 5">
            <a:extLst>
              <a:ext uri="{FF2B5EF4-FFF2-40B4-BE49-F238E27FC236}">
                <a16:creationId xmlns:a16="http://schemas.microsoft.com/office/drawing/2014/main" id="{F3A85584-E548-D583-E314-DE83418B2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300" y="1244600"/>
            <a:ext cx="1416050" cy="1409700"/>
          </a:xfrm>
          <a:prstGeom prst="rect">
            <a:avLst/>
          </a:prstGeom>
        </p:spPr>
      </p:pic>
      <p:sp>
        <p:nvSpPr>
          <p:cNvPr id="8" name="Text Placeholder 3">
            <a:extLst>
              <a:ext uri="{FF2B5EF4-FFF2-40B4-BE49-F238E27FC236}">
                <a16:creationId xmlns:a16="http://schemas.microsoft.com/office/drawing/2014/main" id="{F4B9E3E8-AB24-BE02-A927-F1056E529A8A}"/>
              </a:ext>
            </a:extLst>
          </p:cNvPr>
          <p:cNvSpPr txBox="1">
            <a:spLocks/>
          </p:cNvSpPr>
          <p:nvPr/>
        </p:nvSpPr>
        <p:spPr>
          <a:xfrm>
            <a:off x="1001752" y="5525702"/>
            <a:ext cx="9883697" cy="430887"/>
          </a:xfrm>
          <a:prstGeom prst="rect">
            <a:avLst/>
          </a:prstGeom>
        </p:spPr>
        <p:txBody>
          <a:bodyPr vert="horz" wrap="square" lIns="0" tIns="0" rIns="0" bIns="0" rtlCol="0" anchor="t">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800" err="1">
                <a:solidFill>
                  <a:srgbClr val="8B73E2"/>
                </a:solidFill>
                <a:latin typeface="+mn-lt"/>
                <a:ea typeface="Open Sans SemiBold"/>
                <a:cs typeface="Segoe UI"/>
              </a:rPr>
              <a:t>Civica</a:t>
            </a:r>
            <a:endParaRPr lang="en-US" sz="2800">
              <a:solidFill>
                <a:srgbClr val="8B73E2"/>
              </a:solidFill>
            </a:endParaRPr>
          </a:p>
        </p:txBody>
      </p:sp>
    </p:spTree>
    <p:extLst>
      <p:ext uri="{BB962C8B-B14F-4D97-AF65-F5344CB8AC3E}">
        <p14:creationId xmlns:p14="http://schemas.microsoft.com/office/powerpoint/2010/main" val="11078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idx="4294967295"/>
          </p:nvPr>
        </p:nvSpPr>
        <p:spPr>
          <a:xfrm>
            <a:off x="1443624" y="1031800"/>
            <a:ext cx="4652376" cy="649841"/>
          </a:xfrm>
        </p:spPr>
        <p:txBody>
          <a:bodyPr>
            <a:normAutofit fontScale="90000"/>
          </a:bodyPr>
          <a:lstStyle/>
          <a:p>
            <a:r>
              <a:rPr lang="en-US"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Visual Studio 2022 v17.4</a:t>
            </a:r>
          </a:p>
        </p:txBody>
      </p:sp>
      <p:sp>
        <p:nvSpPr>
          <p:cNvPr id="16" name="TextBox 15">
            <a:extLst>
              <a:ext uri="{FF2B5EF4-FFF2-40B4-BE49-F238E27FC236}">
                <a16:creationId xmlns:a16="http://schemas.microsoft.com/office/drawing/2014/main" id="{9CC8A38C-2ABA-F044-BEC6-EEFBC3975315}"/>
              </a:ext>
            </a:extLst>
          </p:cNvPr>
          <p:cNvSpPr txBox="1"/>
          <p:nvPr/>
        </p:nvSpPr>
        <p:spPr>
          <a:xfrm>
            <a:off x="738493" y="2244507"/>
            <a:ext cx="4352547" cy="974626"/>
          </a:xfrm>
          <a:prstGeom prst="rect">
            <a:avLst/>
          </a:prstGeom>
          <a:noFill/>
        </p:spPr>
        <p:txBody>
          <a:bodyPr wrap="square" lIns="0" tIns="0" rIns="0" bIns="0" rtlCol="0" anchor="t">
            <a:spAutoFit/>
          </a:bodyPr>
          <a:lstStyle/>
          <a:p>
            <a:pPr defTabSz="914367">
              <a:spcAft>
                <a:spcPts val="392"/>
              </a:spcAft>
              <a:defRPr/>
            </a:pPr>
            <a:r>
              <a:rPr kumimoji="0" lang="en-US" sz="2000" b="1" i="0" u="none" strike="noStrike" kern="1200" cap="none" spc="0" normalizeH="0" baseline="0" noProof="0">
                <a:ln>
                  <a:noFill/>
                </a:ln>
                <a:solidFill>
                  <a:srgbClr val="8B73E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Modern development</a:t>
            </a:r>
            <a: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t> for </a:t>
            </a:r>
            <a:b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t>.NET 7 using WSL2</a:t>
            </a:r>
            <a:endParaRPr lang="en-US" sz="2000">
              <a:latin typeface="Open Sans SemiBold" panose="020B0706030804020204" pitchFamily="34" charset="0"/>
              <a:ea typeface="Open Sans SemiBold" panose="020B0706030804020204" pitchFamily="34" charset="0"/>
              <a:cs typeface="Open Sans SemiBold" panose="020B0706030804020204" pitchFamily="34" charset="0"/>
            </a:endParaRPr>
          </a:p>
          <a:p>
            <a:pPr defTabSz="914367">
              <a:spcAft>
                <a:spcPts val="392"/>
              </a:spcAft>
              <a:defRPr/>
            </a:pPr>
            <a:endParaRPr lang="en-US" sz="2000" b="1">
              <a:solidFill>
                <a:srgbClr val="8B73E2"/>
              </a:solidFill>
              <a:ea typeface="Open Sans"/>
              <a:cs typeface="Open Sans"/>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721976" y="3488688"/>
            <a:ext cx="4806225" cy="974626"/>
          </a:xfrm>
          <a:prstGeom prst="rect">
            <a:avLst/>
          </a:prstGeom>
          <a:noFill/>
        </p:spPr>
        <p:txBody>
          <a:bodyPr wrap="square" lIns="0" tIns="0" rIns="0" bIns="0" rtlCol="0" anchor="t">
            <a:spAutoFit/>
          </a:bodyPr>
          <a:lstStyle/>
          <a:p>
            <a:pPr defTabSz="914367">
              <a:spcAft>
                <a:spcPts val="392"/>
              </a:spcAft>
              <a:defRPr/>
            </a:pPr>
            <a: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t>Code faster than ever before </a:t>
            </a:r>
            <a:b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t>with Hot Reload</a:t>
            </a:r>
            <a:endParaRPr lang="en-US" sz="2000">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l" defTabSz="914367">
              <a:lnSpc>
                <a:spcPct val="100000"/>
              </a:lnSpc>
              <a:spcBef>
                <a:spcPts val="0"/>
              </a:spcBef>
              <a:spcAft>
                <a:spcPts val="392"/>
              </a:spcAft>
              <a:buSzTx/>
              <a:buFontTx/>
              <a:buNone/>
              <a:tabLst/>
              <a:defRPr/>
            </a:pPr>
            <a:endParaRPr lang="en-US" sz="2000" b="1" i="0" u="none" strike="noStrike" kern="1200" cap="none" spc="0" normalizeH="0" baseline="0" noProof="0">
              <a:ln>
                <a:noFill/>
              </a:ln>
              <a:solidFill>
                <a:srgbClr val="8B73E2"/>
              </a:solidFill>
              <a:effectLst/>
              <a:uLnTx/>
              <a:uFillTx/>
              <a:latin typeface="Open Sans"/>
              <a:ea typeface="Open Sans"/>
              <a:cs typeface="Open Sans"/>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740576" y="4741516"/>
            <a:ext cx="4562579" cy="974626"/>
          </a:xfrm>
          <a:prstGeom prst="rect">
            <a:avLst/>
          </a:prstGeom>
          <a:noFill/>
        </p:spPr>
        <p:txBody>
          <a:bodyPr wrap="square" lIns="0" tIns="0" rIns="0" bIns="0" rtlCol="0" anchor="t">
            <a:spAutoFit/>
          </a:bodyPr>
          <a:lstStyle/>
          <a:p>
            <a:pPr defTabSz="914367">
              <a:spcAft>
                <a:spcPts val="392"/>
              </a:spcAft>
              <a:defRPr/>
            </a:pPr>
            <a: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t>64-bit Performance, scale </a:t>
            </a:r>
            <a:b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t>for </a:t>
            </a:r>
            <a:r>
              <a:rPr kumimoji="0" lang="en-US" sz="2000" b="1" i="0" u="none" strike="noStrike" kern="1200" cap="none" spc="0" normalizeH="0" baseline="0" noProof="0">
                <a:ln>
                  <a:noFill/>
                </a:ln>
                <a:solidFill>
                  <a:srgbClr val="8B73E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any size</a:t>
            </a:r>
            <a:r>
              <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rPr>
              <a:t> project</a:t>
            </a:r>
            <a:endParaRPr lang="en-US" sz="2000">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l" defTabSz="914367">
              <a:lnSpc>
                <a:spcPct val="100000"/>
              </a:lnSpc>
              <a:spcBef>
                <a:spcPts val="0"/>
              </a:spcBef>
              <a:spcAft>
                <a:spcPts val="392"/>
              </a:spcAft>
              <a:buSzTx/>
              <a:buFontTx/>
              <a:buNone/>
              <a:tabLst/>
              <a:defRPr/>
            </a:pPr>
            <a:endParaRPr lang="en-US" sz="2000" b="1" i="0" u="none" strike="noStrike" kern="1200" cap="none" spc="0" normalizeH="0" baseline="0" noProof="0">
              <a:ln>
                <a:noFill/>
              </a:ln>
              <a:solidFill>
                <a:srgbClr val="8B73E2"/>
              </a:solidFill>
              <a:effectLst/>
              <a:uLnTx/>
              <a:uFillTx/>
              <a:latin typeface="Open Sans"/>
              <a:ea typeface="Open Sans"/>
              <a:cs typeface="Open Sans"/>
            </a:endParaRPr>
          </a:p>
        </p:txBody>
      </p:sp>
      <p:sp>
        <p:nvSpPr>
          <p:cNvPr id="23" name="Title 1">
            <a:extLst>
              <a:ext uri="{FF2B5EF4-FFF2-40B4-BE49-F238E27FC236}">
                <a16:creationId xmlns:a16="http://schemas.microsoft.com/office/drawing/2014/main" id="{12E083B6-0205-4B31-BDE1-4D05894F982E}"/>
              </a:ext>
            </a:extLst>
          </p:cNvPr>
          <p:cNvSpPr txBox="1">
            <a:spLocks/>
          </p:cNvSpPr>
          <p:nvPr/>
        </p:nvSpPr>
        <p:spPr>
          <a:xfrm>
            <a:off x="656421" y="5950838"/>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solidFill>
                  <a:schemeClr val="bg1"/>
                </a:solidFill>
              </a:rPr>
              <a:t>v</a:t>
            </a:r>
            <a:r>
              <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isualstudio.com/download</a:t>
            </a: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9313"/>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solidFill>
                  <a:schemeClr val="bg1"/>
                </a:solidFill>
                <a:effectLst/>
                <a:uLnTx/>
                <a:uFillTx/>
                <a:latin typeface="Open Sans" panose="020B0606030504020204" pitchFamily="34" charset="0"/>
                <a:ea typeface="+mn-ea"/>
                <a:cs typeface="Open Sans" panose="020B0606030504020204" pitchFamily="34" charset="0"/>
              </a:rPr>
              <a:t>RELEASED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084"/>
          <a:stretch/>
        </p:blipFill>
        <p:spPr>
          <a:xfrm>
            <a:off x="6037281" y="549102"/>
            <a:ext cx="6457342" cy="5799686"/>
          </a:xfrm>
          <a:prstGeom prst="rect">
            <a:avLst/>
          </a:prstGeom>
        </p:spPr>
      </p:pic>
      <p:pic>
        <p:nvPicPr>
          <p:cNvPr id="7" name="Graphic 1">
            <a:extLst>
              <a:ext uri="{FF2B5EF4-FFF2-40B4-BE49-F238E27FC236}">
                <a16:creationId xmlns:a16="http://schemas.microsoft.com/office/drawing/2014/main" id="{A1B13E62-00E3-F22F-C202-322322A5FB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697" y="1028036"/>
            <a:ext cx="601897" cy="642306"/>
          </a:xfrm>
          <a:prstGeom prst="rect">
            <a:avLst/>
          </a:prstGeom>
        </p:spPr>
      </p:pic>
      <p:cxnSp>
        <p:nvCxnSpPr>
          <p:cNvPr id="14" name="Straight Connector 13">
            <a:extLst>
              <a:ext uri="{FF2B5EF4-FFF2-40B4-BE49-F238E27FC236}">
                <a16:creationId xmlns:a16="http://schemas.microsoft.com/office/drawing/2014/main" id="{B0E4DE8D-61A3-2BAA-99BF-7047A85AAD17}"/>
              </a:ext>
            </a:extLst>
          </p:cNvPr>
          <p:cNvCxnSpPr>
            <a:cxnSpLocks/>
          </p:cNvCxnSpPr>
          <p:nvPr/>
        </p:nvCxnSpPr>
        <p:spPr>
          <a:xfrm flipV="1">
            <a:off x="726717" y="3169430"/>
            <a:ext cx="4476403" cy="13137"/>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106ADA-E6AE-905B-3C0C-705DACCF2156}"/>
              </a:ext>
            </a:extLst>
          </p:cNvPr>
          <p:cNvCxnSpPr>
            <a:cxnSpLocks/>
          </p:cNvCxnSpPr>
          <p:nvPr/>
        </p:nvCxnSpPr>
        <p:spPr>
          <a:xfrm flipV="1">
            <a:off x="733288" y="4417533"/>
            <a:ext cx="4469832" cy="13137"/>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4" descr="A screenshot of a computer&#10;&#10;Description automatically generated">
            <a:extLst>
              <a:ext uri="{FF2B5EF4-FFF2-40B4-BE49-F238E27FC236}">
                <a16:creationId xmlns:a16="http://schemas.microsoft.com/office/drawing/2014/main" id="{DF2544CE-50EE-498D-CFA6-13395D1954AA}"/>
              </a:ext>
            </a:extLst>
          </p:cNvPr>
          <p:cNvPicPr>
            <a:picLocks noChangeAspect="1"/>
          </p:cNvPicPr>
          <p:nvPr/>
        </p:nvPicPr>
        <p:blipFill>
          <a:blip r:embed="rId7"/>
          <a:stretch>
            <a:fillRect/>
          </a:stretch>
        </p:blipFill>
        <p:spPr>
          <a:xfrm>
            <a:off x="6475328" y="736395"/>
            <a:ext cx="7404477" cy="4169053"/>
          </a:xfrm>
          <a:prstGeom prst="rect">
            <a:avLst/>
          </a:prstGeom>
        </p:spPr>
      </p:pic>
    </p:spTree>
    <p:extLst>
      <p:ext uri="{BB962C8B-B14F-4D97-AF65-F5344CB8AC3E}">
        <p14:creationId xmlns:p14="http://schemas.microsoft.com/office/powerpoint/2010/main" val="116060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idx="4294967295"/>
          </p:nvPr>
        </p:nvSpPr>
        <p:spPr>
          <a:xfrm>
            <a:off x="7246547" y="1334646"/>
            <a:ext cx="4652376" cy="649841"/>
          </a:xfrm>
        </p:spPr>
        <p:txBody>
          <a:bodyPr>
            <a:normAutofit fontScale="90000"/>
          </a:bodyPr>
          <a:lstStyle/>
          <a:p>
            <a:r>
              <a:rPr lang="en-US" sz="2800">
                <a:latin typeface="Open Sans SemiBold"/>
                <a:ea typeface="Open Sans SemiBold"/>
                <a:cs typeface="Open Sans SemiBold"/>
              </a:rPr>
              <a:t>Visual Studio 2022</a:t>
            </a:r>
            <a:r>
              <a:rPr lang="en-US">
                <a:latin typeface="Open Sans SemiBold"/>
                <a:ea typeface="Open Sans SemiBold"/>
                <a:cs typeface="Open Sans SemiBold"/>
              </a:rPr>
              <a:t> for Mac</a:t>
            </a:r>
            <a:r>
              <a:rPr lang="en-US" sz="2800">
                <a:latin typeface="Open Sans SemiBold"/>
                <a:ea typeface="Open Sans SemiBold"/>
                <a:cs typeface="Open Sans SemiBold"/>
              </a:rPr>
              <a:t> v17.4</a:t>
            </a:r>
          </a:p>
        </p:txBody>
      </p:sp>
      <p:sp>
        <p:nvSpPr>
          <p:cNvPr id="16" name="TextBox 15">
            <a:extLst>
              <a:ext uri="{FF2B5EF4-FFF2-40B4-BE49-F238E27FC236}">
                <a16:creationId xmlns:a16="http://schemas.microsoft.com/office/drawing/2014/main" id="{9CC8A38C-2ABA-F044-BEC6-EEFBC3975315}"/>
              </a:ext>
            </a:extLst>
          </p:cNvPr>
          <p:cNvSpPr txBox="1"/>
          <p:nvPr/>
        </p:nvSpPr>
        <p:spPr>
          <a:xfrm>
            <a:off x="6541416" y="2547353"/>
            <a:ext cx="4352547" cy="974626"/>
          </a:xfrm>
          <a:prstGeom prst="rect">
            <a:avLst/>
          </a:prstGeom>
          <a:noFill/>
        </p:spPr>
        <p:txBody>
          <a:bodyPr wrap="square" lIns="0" tIns="0" rIns="0" bIns="0" rtlCol="0" anchor="t">
            <a:spAutoFit/>
          </a:bodyPr>
          <a:lstStyle/>
          <a:p>
            <a:pPr defTabSz="914367">
              <a:spcAft>
                <a:spcPts val="392"/>
              </a:spcAft>
              <a:defRPr/>
            </a:pPr>
            <a:r>
              <a:rPr lang="en-US" sz="2000" b="1">
                <a:solidFill>
                  <a:srgbClr val="8B73E2"/>
                </a:solidFill>
                <a:latin typeface="Open Sans SemiBold"/>
                <a:ea typeface="Open Sans SemiBold"/>
                <a:cs typeface="Open Sans SemiBold"/>
              </a:rPr>
              <a:t>Develop .NET 7 apps for web, mobile, desktop, and more </a:t>
            </a:r>
            <a:endParaRPr lang="en-US" sz="2000" b="1">
              <a:solidFill>
                <a:srgbClr val="8B73E2"/>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defTabSz="914367">
              <a:spcAft>
                <a:spcPts val="392"/>
              </a:spcAft>
              <a:defRPr/>
            </a:pPr>
            <a:endParaRPr lang="en-US" sz="2000" b="1">
              <a:solidFill>
                <a:srgbClr val="8B73E2"/>
              </a:solidFill>
              <a:ea typeface="Open Sans"/>
              <a:cs typeface="Open Sans"/>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6524899" y="3791534"/>
            <a:ext cx="4806225" cy="974626"/>
          </a:xfrm>
          <a:prstGeom prst="rect">
            <a:avLst/>
          </a:prstGeom>
          <a:noFill/>
        </p:spPr>
        <p:txBody>
          <a:bodyPr wrap="square" lIns="0" tIns="0" rIns="0" bIns="0" rtlCol="0" anchor="t">
            <a:spAutoFit/>
          </a:bodyPr>
          <a:lstStyle/>
          <a:p>
            <a:pPr defTabSz="914367">
              <a:spcAft>
                <a:spcPts val="392"/>
              </a:spcAft>
              <a:defRPr/>
            </a:pPr>
            <a:r>
              <a:rPr lang="en-US" sz="2000" b="1">
                <a:solidFill>
                  <a:srgbClr val="8B73E2"/>
                </a:solidFill>
                <a:latin typeface="Open Sans SemiBold"/>
                <a:ea typeface="+mn-lt"/>
                <a:cs typeface="+mn-lt"/>
              </a:rPr>
              <a:t>GA Support for developing .NET MAUI apps</a:t>
            </a:r>
            <a:endParaRPr lang="en-US" sz="2000" b="1">
              <a:solidFill>
                <a:srgbClr val="8B73E2"/>
              </a:solidFill>
              <a:latin typeface="Calibri"/>
              <a:ea typeface="Calibri"/>
              <a:cs typeface="Calibri"/>
            </a:endParaRPr>
          </a:p>
          <a:p>
            <a:pPr marL="0" marR="0" lvl="0" indent="0" algn="l" defTabSz="914367">
              <a:lnSpc>
                <a:spcPct val="100000"/>
              </a:lnSpc>
              <a:spcBef>
                <a:spcPts val="0"/>
              </a:spcBef>
              <a:spcAft>
                <a:spcPts val="392"/>
              </a:spcAft>
              <a:buSzTx/>
              <a:buFontTx/>
              <a:buNone/>
              <a:tabLst/>
              <a:defRPr/>
            </a:pPr>
            <a:endParaRPr lang="en-US" sz="2000" b="1" i="0" u="none" strike="noStrike" kern="1200" cap="none" spc="0" normalizeH="0" baseline="0" noProof="0">
              <a:ln>
                <a:noFill/>
              </a:ln>
              <a:solidFill>
                <a:srgbClr val="8B73E2"/>
              </a:solidFill>
              <a:effectLst/>
              <a:uLnTx/>
              <a:uFillTx/>
              <a:latin typeface="Open Sans SemiBold"/>
              <a:ea typeface="Open Sans"/>
              <a:cs typeface="Open Sans"/>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6543499" y="5044362"/>
            <a:ext cx="4562579" cy="307777"/>
          </a:xfrm>
          <a:prstGeom prst="rect">
            <a:avLst/>
          </a:prstGeom>
          <a:noFill/>
        </p:spPr>
        <p:txBody>
          <a:bodyPr wrap="square" lIns="0" tIns="0" rIns="0" bIns="0" rtlCol="0" anchor="t">
            <a:spAutoFit/>
          </a:bodyPr>
          <a:lstStyle/>
          <a:p>
            <a:pPr defTabSz="914367">
              <a:spcAft>
                <a:spcPts val="392"/>
              </a:spcAft>
              <a:defRPr/>
            </a:pPr>
            <a:r>
              <a:rPr lang="en-US" sz="2000" b="1">
                <a:solidFill>
                  <a:srgbClr val="8B73E2"/>
                </a:solidFill>
                <a:latin typeface="Open Sans SemiBold"/>
                <a:ea typeface="+mn-lt"/>
                <a:cs typeface="+mn-lt"/>
              </a:rPr>
              <a:t>Runs natively on M1 Macs</a:t>
            </a:r>
            <a:endParaRPr lang="en-US" sz="2000" b="1" i="0" u="none" strike="noStrike" kern="1200" cap="none" spc="0" normalizeH="0" baseline="0" noProof="0">
              <a:ln>
                <a:noFill/>
              </a:ln>
              <a:solidFill>
                <a:srgbClr val="8B73E2"/>
              </a:solidFill>
              <a:effectLst/>
              <a:uLnTx/>
              <a:uFillTx/>
              <a:latin typeface="Open Sans SemiBold"/>
              <a:ea typeface="Open Sans"/>
              <a:cs typeface="Open Sans"/>
            </a:endParaRPr>
          </a:p>
        </p:txBody>
      </p:sp>
      <p:sp>
        <p:nvSpPr>
          <p:cNvPr id="23" name="Title 1">
            <a:extLst>
              <a:ext uri="{FF2B5EF4-FFF2-40B4-BE49-F238E27FC236}">
                <a16:creationId xmlns:a16="http://schemas.microsoft.com/office/drawing/2014/main" id="{12E083B6-0205-4B31-BDE1-4D05894F982E}"/>
              </a:ext>
            </a:extLst>
          </p:cNvPr>
          <p:cNvSpPr txBox="1">
            <a:spLocks/>
          </p:cNvSpPr>
          <p:nvPr/>
        </p:nvSpPr>
        <p:spPr>
          <a:xfrm>
            <a:off x="656421" y="5950838"/>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1800">
                <a:solidFill>
                  <a:schemeClr val="bg1"/>
                </a:solidFill>
                <a:latin typeface="Open Sans"/>
                <a:ea typeface="Open Sans"/>
                <a:cs typeface="Open Sans"/>
              </a:rPr>
              <a:t>v</a:t>
            </a:r>
            <a:r>
              <a:rPr kumimoji="0" lang="en-US" sz="1800" b="0" i="0" u="none" strike="noStrike" kern="1200" cap="none" spc="0" normalizeH="0" baseline="0" noProof="0">
                <a:ln>
                  <a:noFill/>
                </a:ln>
                <a:solidFill>
                  <a:schemeClr val="bg1"/>
                </a:solidFill>
                <a:effectLst/>
                <a:uLnTx/>
                <a:uFillTx/>
                <a:latin typeface="Open Sans"/>
                <a:ea typeface="Open Sans"/>
                <a:cs typeface="Open Sans"/>
              </a:rPr>
              <a:t>isualstudio.com/download</a:t>
            </a:r>
            <a:endParaRPr lang="en-US">
              <a:solidFill>
                <a:schemeClr val="bg1"/>
              </a:solidFill>
              <a:latin typeface="Open Sans"/>
              <a:ea typeface="Open Sans"/>
              <a:cs typeface="Open Sans"/>
            </a:endParaRP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9313"/>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solidFill>
                  <a:schemeClr val="bg1"/>
                </a:solidFill>
                <a:effectLst/>
                <a:uLnTx/>
                <a:uFillTx/>
                <a:latin typeface="Open Sans" panose="020B0606030504020204" pitchFamily="34" charset="0"/>
                <a:ea typeface="+mn-ea"/>
                <a:cs typeface="Open Sans" panose="020B0606030504020204" pitchFamily="34" charset="0"/>
              </a:rPr>
              <a:t>RELEASED</a:t>
            </a:r>
          </a:p>
        </p:txBody>
      </p:sp>
      <p:cxnSp>
        <p:nvCxnSpPr>
          <p:cNvPr id="14" name="Straight Connector 13">
            <a:extLst>
              <a:ext uri="{FF2B5EF4-FFF2-40B4-BE49-F238E27FC236}">
                <a16:creationId xmlns:a16="http://schemas.microsoft.com/office/drawing/2014/main" id="{B0E4DE8D-61A3-2BAA-99BF-7047A85AAD17}"/>
              </a:ext>
            </a:extLst>
          </p:cNvPr>
          <p:cNvCxnSpPr>
            <a:cxnSpLocks/>
          </p:cNvCxnSpPr>
          <p:nvPr/>
        </p:nvCxnSpPr>
        <p:spPr>
          <a:xfrm flipV="1">
            <a:off x="6529640" y="3472276"/>
            <a:ext cx="4476403" cy="13137"/>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106ADA-E6AE-905B-3C0C-705DACCF2156}"/>
              </a:ext>
            </a:extLst>
          </p:cNvPr>
          <p:cNvCxnSpPr>
            <a:cxnSpLocks/>
          </p:cNvCxnSpPr>
          <p:nvPr/>
        </p:nvCxnSpPr>
        <p:spPr>
          <a:xfrm flipV="1">
            <a:off x="6536211" y="4720379"/>
            <a:ext cx="4469832" cy="13137"/>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4" descr="Graphical user interface, text&#10;&#10;Description automatically generated">
            <a:extLst>
              <a:ext uri="{FF2B5EF4-FFF2-40B4-BE49-F238E27FC236}">
                <a16:creationId xmlns:a16="http://schemas.microsoft.com/office/drawing/2014/main" id="{84A838EA-7A04-A4E1-3FE7-687E7C9092D6}"/>
              </a:ext>
            </a:extLst>
          </p:cNvPr>
          <p:cNvPicPr>
            <a:picLocks noChangeAspect="1"/>
          </p:cNvPicPr>
          <p:nvPr/>
        </p:nvPicPr>
        <p:blipFill>
          <a:blip r:embed="rId3"/>
          <a:stretch>
            <a:fillRect/>
          </a:stretch>
        </p:blipFill>
        <p:spPr>
          <a:xfrm>
            <a:off x="-780561" y="1242937"/>
            <a:ext cx="6875584" cy="4206047"/>
          </a:xfrm>
          <a:prstGeom prst="rect">
            <a:avLst/>
          </a:prstGeom>
        </p:spPr>
      </p:pic>
      <p:pic>
        <p:nvPicPr>
          <p:cNvPr id="5" name="Picture 5" descr="Icon&#10;&#10;Description automatically generated">
            <a:extLst>
              <a:ext uri="{FF2B5EF4-FFF2-40B4-BE49-F238E27FC236}">
                <a16:creationId xmlns:a16="http://schemas.microsoft.com/office/drawing/2014/main" id="{06B87C90-6203-40D6-753D-D9E90B69E39A}"/>
              </a:ext>
            </a:extLst>
          </p:cNvPr>
          <p:cNvPicPr>
            <a:picLocks noChangeAspect="1"/>
          </p:cNvPicPr>
          <p:nvPr/>
        </p:nvPicPr>
        <p:blipFill>
          <a:blip r:embed="rId4"/>
          <a:stretch>
            <a:fillRect/>
          </a:stretch>
        </p:blipFill>
        <p:spPr>
          <a:xfrm>
            <a:off x="6390542" y="1276349"/>
            <a:ext cx="759070" cy="759070"/>
          </a:xfrm>
          <a:prstGeom prst="rect">
            <a:avLst/>
          </a:prstGeom>
        </p:spPr>
      </p:pic>
    </p:spTree>
    <p:extLst>
      <p:ext uri="{BB962C8B-B14F-4D97-AF65-F5344CB8AC3E}">
        <p14:creationId xmlns:p14="http://schemas.microsoft.com/office/powerpoint/2010/main" val="911251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4A406-E816-8F6C-55AE-66B0705A8D8F}"/>
              </a:ext>
            </a:extLst>
          </p:cNvPr>
          <p:cNvSpPr>
            <a:spLocks noGrp="1"/>
          </p:cNvSpPr>
          <p:nvPr>
            <p:ph type="title"/>
          </p:nvPr>
        </p:nvSpPr>
        <p:spPr/>
        <p:txBody>
          <a:bodyPr/>
          <a:lstStyle/>
          <a:p>
            <a:r>
              <a:rPr lang="en-US"/>
              <a:t>Tooltips</a:t>
            </a:r>
          </a:p>
        </p:txBody>
      </p:sp>
      <p:pic>
        <p:nvPicPr>
          <p:cNvPr id="8" name="hover-and-tooltip">
            <a:hlinkClick r:id="" action="ppaction://media"/>
            <a:extLst>
              <a:ext uri="{FF2B5EF4-FFF2-40B4-BE49-F238E27FC236}">
                <a16:creationId xmlns:a16="http://schemas.microsoft.com/office/drawing/2014/main" id="{4997D147-4C08-BCAA-D86D-11721BFC909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7940675" y="2143559"/>
            <a:ext cx="3413125" cy="3078162"/>
          </a:xfrm>
        </p:spPr>
      </p:pic>
      <p:sp>
        <p:nvSpPr>
          <p:cNvPr id="11" name="TextBox 10">
            <a:extLst>
              <a:ext uri="{FF2B5EF4-FFF2-40B4-BE49-F238E27FC236}">
                <a16:creationId xmlns:a16="http://schemas.microsoft.com/office/drawing/2014/main" id="{874391E6-53F8-8CFD-4C59-9706A401C5AB}"/>
              </a:ext>
            </a:extLst>
          </p:cNvPr>
          <p:cNvSpPr txBox="1"/>
          <p:nvPr/>
        </p:nvSpPr>
        <p:spPr>
          <a:xfrm>
            <a:off x="838200" y="2065770"/>
            <a:ext cx="7391400" cy="3139321"/>
          </a:xfrm>
          <a:prstGeom prst="rect">
            <a:avLst/>
          </a:prstGeom>
          <a:noFill/>
        </p:spPr>
        <p:txBody>
          <a:bodyPr wrap="square">
            <a:spAutoFit/>
          </a:bodyPr>
          <a:lstStyle/>
          <a:p>
            <a:r>
              <a:rPr lang="en-US">
                <a:solidFill>
                  <a:schemeClr val="bg1"/>
                </a:solidFill>
                <a:latin typeface="Consolas" panose="020B0609020204030204" pitchFamily="49" charset="0"/>
                <a:cs typeface="Consolas" panose="020B0609020204030204" pitchFamily="49" charset="0"/>
              </a:rPr>
              <a:t>&lt;</a:t>
            </a:r>
            <a:r>
              <a:rPr lang="en-US" err="1">
                <a:solidFill>
                  <a:schemeClr val="bg1"/>
                </a:solidFill>
                <a:latin typeface="Consolas" panose="020B0609020204030204" pitchFamily="49" charset="0"/>
                <a:cs typeface="Consolas" panose="020B0609020204030204" pitchFamily="49" charset="0"/>
              </a:rPr>
              <a:t>HorizontalStackLayout</a:t>
            </a:r>
            <a:r>
              <a:rPr lang="en-US">
                <a:solidFill>
                  <a:schemeClr val="bg1"/>
                </a:solidFill>
                <a:latin typeface="Consolas" panose="020B0609020204030204" pitchFamily="49" charset="0"/>
                <a:cs typeface="Consolas" panose="020B0609020204030204" pitchFamily="49" charset="0"/>
              </a:rPr>
              <a:t> Spacing="8"&gt;</a:t>
            </a:r>
          </a:p>
          <a:p>
            <a:r>
              <a:rPr lang="en-US">
                <a:solidFill>
                  <a:schemeClr val="bg1"/>
                </a:solidFill>
                <a:latin typeface="Consolas" panose="020B0609020204030204" pitchFamily="49" charset="0"/>
                <a:cs typeface="Consolas" panose="020B0609020204030204" pitchFamily="49" charset="0"/>
              </a:rPr>
              <a:t>    &lt;Button Text="{</a:t>
            </a:r>
            <a:r>
              <a:rPr lang="en-US" err="1">
                <a:solidFill>
                  <a:schemeClr val="bg1"/>
                </a:solidFill>
                <a:latin typeface="Consolas" panose="020B0609020204030204" pitchFamily="49" charset="0"/>
                <a:cs typeface="Consolas" panose="020B0609020204030204" pitchFamily="49" charset="0"/>
              </a:rPr>
              <a:t>x:Static</a:t>
            </a:r>
            <a:r>
              <a:rPr lang="en-US">
                <a:solidFill>
                  <a:schemeClr val="bg1"/>
                </a:solidFill>
                <a:latin typeface="Consolas" panose="020B0609020204030204" pitchFamily="49" charset="0"/>
                <a:cs typeface="Consolas" panose="020B0609020204030204" pitchFamily="49" charset="0"/>
              </a:rPr>
              <a:t> </a:t>
            </a:r>
            <a:r>
              <a:rPr lang="en-US" err="1">
                <a:solidFill>
                  <a:schemeClr val="bg1"/>
                </a:solidFill>
                <a:latin typeface="Consolas" panose="020B0609020204030204" pitchFamily="49" charset="0"/>
                <a:cs typeface="Consolas" panose="020B0609020204030204" pitchFamily="49" charset="0"/>
              </a:rPr>
              <a:t>icons:FabIconFont.Save</a:t>
            </a:r>
            <a:r>
              <a:rPr lang="en-US">
                <a:solidFill>
                  <a:schemeClr val="bg1"/>
                </a:solidFill>
                <a:latin typeface="Consolas" panose="020B0609020204030204" pitchFamily="49" charset="0"/>
                <a:cs typeface="Consolas" panose="020B0609020204030204" pitchFamily="49" charset="0"/>
              </a:rPr>
              <a:t>}"</a:t>
            </a:r>
          </a:p>
          <a:p>
            <a:r>
              <a:rPr lang="en-US">
                <a:solidFill>
                  <a:srgbClr val="B9AAEE"/>
                </a:solidFill>
                <a:latin typeface="Consolas" panose="020B0609020204030204" pitchFamily="49" charset="0"/>
                <a:cs typeface="Consolas" panose="020B0609020204030204" pitchFamily="49" charset="0"/>
              </a:rPr>
              <a:t>            </a:t>
            </a:r>
            <a:r>
              <a:rPr lang="en-US" err="1">
                <a:solidFill>
                  <a:srgbClr val="B9AAEE"/>
                </a:solidFill>
                <a:latin typeface="Consolas" panose="020B0609020204030204" pitchFamily="49" charset="0"/>
                <a:cs typeface="Consolas" panose="020B0609020204030204" pitchFamily="49" charset="0"/>
              </a:rPr>
              <a:t>ToolTipProperties.Text</a:t>
            </a:r>
            <a:r>
              <a:rPr lang="en-US">
                <a:solidFill>
                  <a:srgbClr val="B9AAEE"/>
                </a:solidFill>
                <a:latin typeface="Consolas" panose="020B0609020204030204" pitchFamily="49" charset="0"/>
                <a:cs typeface="Consolas" panose="020B0609020204030204" pitchFamily="49" charset="0"/>
              </a:rPr>
              <a:t>="Save"</a:t>
            </a:r>
          </a:p>
          <a:p>
            <a:r>
              <a:rPr lang="en-US">
                <a:solidFill>
                  <a:schemeClr val="bg1"/>
                </a:solidFill>
                <a:latin typeface="Consolas" panose="020B0609020204030204" pitchFamily="49" charset="0"/>
                <a:cs typeface="Consolas" panose="020B0609020204030204" pitchFamily="49" charset="0"/>
              </a:rPr>
              <a:t>            </a:t>
            </a:r>
            <a:r>
              <a:rPr lang="en-US" err="1">
                <a:solidFill>
                  <a:schemeClr val="bg1"/>
                </a:solidFill>
                <a:latin typeface="Consolas" panose="020B0609020204030204" pitchFamily="49" charset="0"/>
                <a:cs typeface="Consolas" panose="020B0609020204030204" pitchFamily="49" charset="0"/>
              </a:rPr>
              <a:t>FontFamily</a:t>
            </a:r>
            <a:r>
              <a:rPr lang="en-US">
                <a:solidFill>
                  <a:schemeClr val="bg1"/>
                </a:solidFill>
                <a:latin typeface="Consolas" panose="020B0609020204030204" pitchFamily="49" charset="0"/>
                <a:cs typeface="Consolas" panose="020B0609020204030204" pitchFamily="49" charset="0"/>
              </a:rPr>
              <a:t>="</a:t>
            </a:r>
            <a:r>
              <a:rPr lang="en-US" err="1">
                <a:solidFill>
                  <a:schemeClr val="bg1"/>
                </a:solidFill>
                <a:latin typeface="Consolas" panose="020B0609020204030204" pitchFamily="49" charset="0"/>
                <a:cs typeface="Consolas" panose="020B0609020204030204" pitchFamily="49" charset="0"/>
              </a:rPr>
              <a:t>FabricIcon</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&lt;Button Text="{</a:t>
            </a:r>
            <a:r>
              <a:rPr lang="en-US" err="1">
                <a:solidFill>
                  <a:schemeClr val="bg1"/>
                </a:solidFill>
                <a:latin typeface="Consolas" panose="020B0609020204030204" pitchFamily="49" charset="0"/>
                <a:cs typeface="Consolas" panose="020B0609020204030204" pitchFamily="49" charset="0"/>
              </a:rPr>
              <a:t>x:Static</a:t>
            </a:r>
            <a:r>
              <a:rPr lang="en-US">
                <a:solidFill>
                  <a:schemeClr val="bg1"/>
                </a:solidFill>
                <a:latin typeface="Consolas" panose="020B0609020204030204" pitchFamily="49" charset="0"/>
                <a:cs typeface="Consolas" panose="020B0609020204030204" pitchFamily="49" charset="0"/>
              </a:rPr>
              <a:t> </a:t>
            </a:r>
            <a:r>
              <a:rPr lang="en-US" err="1">
                <a:solidFill>
                  <a:schemeClr val="bg1"/>
                </a:solidFill>
                <a:latin typeface="Consolas" panose="020B0609020204030204" pitchFamily="49" charset="0"/>
                <a:cs typeface="Consolas" panose="020B0609020204030204" pitchFamily="49" charset="0"/>
              </a:rPr>
              <a:t>icons:FabIconFont.Undo</a:t>
            </a:r>
            <a:r>
              <a:rPr lang="en-US">
                <a:solidFill>
                  <a:schemeClr val="bg1"/>
                </a:solidFill>
                <a:latin typeface="Consolas" panose="020B0609020204030204" pitchFamily="49" charset="0"/>
                <a:cs typeface="Consolas" panose="020B0609020204030204" pitchFamily="49" charset="0"/>
              </a:rPr>
              <a:t>}"</a:t>
            </a:r>
          </a:p>
          <a:p>
            <a:r>
              <a:rPr lang="en-US">
                <a:solidFill>
                  <a:srgbClr val="B9AAEE"/>
                </a:solidFill>
                <a:latin typeface="Consolas" panose="020B0609020204030204" pitchFamily="49" charset="0"/>
                <a:cs typeface="Consolas" panose="020B0609020204030204" pitchFamily="49" charset="0"/>
              </a:rPr>
              <a:t>            </a:t>
            </a:r>
            <a:r>
              <a:rPr lang="en-US" err="1">
                <a:solidFill>
                  <a:srgbClr val="B9AAEE"/>
                </a:solidFill>
                <a:latin typeface="Consolas" panose="020B0609020204030204" pitchFamily="49" charset="0"/>
                <a:cs typeface="Consolas" panose="020B0609020204030204" pitchFamily="49" charset="0"/>
              </a:rPr>
              <a:t>ToolTipProperties.Text</a:t>
            </a:r>
            <a:r>
              <a:rPr lang="en-US">
                <a:solidFill>
                  <a:srgbClr val="B9AAEE"/>
                </a:solidFill>
                <a:latin typeface="Consolas" panose="020B0609020204030204" pitchFamily="49" charset="0"/>
                <a:cs typeface="Consolas" panose="020B0609020204030204" pitchFamily="49" charset="0"/>
              </a:rPr>
              <a:t>="Undo"</a:t>
            </a:r>
          </a:p>
          <a:p>
            <a:r>
              <a:rPr lang="en-US">
                <a:solidFill>
                  <a:schemeClr val="bg1"/>
                </a:solidFill>
                <a:latin typeface="Consolas" panose="020B0609020204030204" pitchFamily="49" charset="0"/>
                <a:cs typeface="Consolas" panose="020B0609020204030204" pitchFamily="49" charset="0"/>
              </a:rPr>
              <a:t>            </a:t>
            </a:r>
            <a:r>
              <a:rPr lang="en-US" err="1">
                <a:solidFill>
                  <a:schemeClr val="bg1"/>
                </a:solidFill>
                <a:latin typeface="Consolas" panose="020B0609020204030204" pitchFamily="49" charset="0"/>
                <a:cs typeface="Consolas" panose="020B0609020204030204" pitchFamily="49" charset="0"/>
              </a:rPr>
              <a:t>FontFamily</a:t>
            </a:r>
            <a:r>
              <a:rPr lang="en-US">
                <a:solidFill>
                  <a:schemeClr val="bg1"/>
                </a:solidFill>
                <a:latin typeface="Consolas" panose="020B0609020204030204" pitchFamily="49" charset="0"/>
                <a:cs typeface="Consolas" panose="020B0609020204030204" pitchFamily="49" charset="0"/>
              </a:rPr>
              <a:t>="</a:t>
            </a:r>
            <a:r>
              <a:rPr lang="en-US" err="1">
                <a:solidFill>
                  <a:schemeClr val="bg1"/>
                </a:solidFill>
                <a:latin typeface="Consolas" panose="020B0609020204030204" pitchFamily="49" charset="0"/>
                <a:cs typeface="Consolas" panose="020B0609020204030204" pitchFamily="49" charset="0"/>
              </a:rPr>
              <a:t>FabricIcon</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&lt;Button Text="{</a:t>
            </a:r>
            <a:r>
              <a:rPr lang="en-US" err="1">
                <a:solidFill>
                  <a:schemeClr val="bg1"/>
                </a:solidFill>
                <a:latin typeface="Consolas" panose="020B0609020204030204" pitchFamily="49" charset="0"/>
                <a:cs typeface="Consolas" panose="020B0609020204030204" pitchFamily="49" charset="0"/>
              </a:rPr>
              <a:t>x:Static</a:t>
            </a:r>
            <a:r>
              <a:rPr lang="en-US">
                <a:solidFill>
                  <a:schemeClr val="bg1"/>
                </a:solidFill>
                <a:latin typeface="Consolas" panose="020B0609020204030204" pitchFamily="49" charset="0"/>
                <a:cs typeface="Consolas" panose="020B0609020204030204" pitchFamily="49" charset="0"/>
              </a:rPr>
              <a:t> </a:t>
            </a:r>
            <a:r>
              <a:rPr lang="en-US" err="1">
                <a:solidFill>
                  <a:schemeClr val="bg1"/>
                </a:solidFill>
                <a:latin typeface="Consolas" panose="020B0609020204030204" pitchFamily="49" charset="0"/>
                <a:cs typeface="Consolas" panose="020B0609020204030204" pitchFamily="49" charset="0"/>
              </a:rPr>
              <a:t>icons:FabIconFont.Redo</a:t>
            </a:r>
            <a:r>
              <a:rPr lang="en-US">
                <a:solidFill>
                  <a:schemeClr val="bg1"/>
                </a:solidFill>
                <a:latin typeface="Consolas" panose="020B0609020204030204" pitchFamily="49" charset="0"/>
                <a:cs typeface="Consolas" panose="020B0609020204030204" pitchFamily="49" charset="0"/>
              </a:rPr>
              <a:t>}"</a:t>
            </a:r>
          </a:p>
          <a:p>
            <a:r>
              <a:rPr lang="en-US">
                <a:solidFill>
                  <a:srgbClr val="B9AAEE"/>
                </a:solidFill>
                <a:latin typeface="Consolas" panose="020B0609020204030204" pitchFamily="49" charset="0"/>
                <a:cs typeface="Consolas" panose="020B0609020204030204" pitchFamily="49" charset="0"/>
              </a:rPr>
              <a:t>            </a:t>
            </a:r>
            <a:r>
              <a:rPr lang="en-US" err="1">
                <a:solidFill>
                  <a:srgbClr val="B9AAEE"/>
                </a:solidFill>
                <a:latin typeface="Consolas" panose="020B0609020204030204" pitchFamily="49" charset="0"/>
                <a:cs typeface="Consolas" panose="020B0609020204030204" pitchFamily="49" charset="0"/>
              </a:rPr>
              <a:t>ToolTipProperties.Text</a:t>
            </a:r>
            <a:r>
              <a:rPr lang="en-US">
                <a:solidFill>
                  <a:srgbClr val="B9AAEE"/>
                </a:solidFill>
                <a:latin typeface="Consolas" panose="020B0609020204030204" pitchFamily="49" charset="0"/>
                <a:cs typeface="Consolas" panose="020B0609020204030204" pitchFamily="49" charset="0"/>
              </a:rPr>
              <a:t>="Redo"</a:t>
            </a:r>
          </a:p>
          <a:p>
            <a:r>
              <a:rPr lang="en-US">
                <a:solidFill>
                  <a:schemeClr val="bg1"/>
                </a:solidFill>
                <a:latin typeface="Consolas" panose="020B0609020204030204" pitchFamily="49" charset="0"/>
                <a:cs typeface="Consolas" panose="020B0609020204030204" pitchFamily="49" charset="0"/>
              </a:rPr>
              <a:t>            </a:t>
            </a:r>
            <a:r>
              <a:rPr lang="en-US" err="1">
                <a:solidFill>
                  <a:schemeClr val="bg1"/>
                </a:solidFill>
                <a:latin typeface="Consolas" panose="020B0609020204030204" pitchFamily="49" charset="0"/>
                <a:cs typeface="Consolas" panose="020B0609020204030204" pitchFamily="49" charset="0"/>
              </a:rPr>
              <a:t>FontFamily</a:t>
            </a:r>
            <a:r>
              <a:rPr lang="en-US">
                <a:solidFill>
                  <a:schemeClr val="bg1"/>
                </a:solidFill>
                <a:latin typeface="Consolas" panose="020B0609020204030204" pitchFamily="49" charset="0"/>
                <a:cs typeface="Consolas" panose="020B0609020204030204" pitchFamily="49" charset="0"/>
              </a:rPr>
              <a:t>="</a:t>
            </a:r>
            <a:r>
              <a:rPr lang="en-US" err="1">
                <a:solidFill>
                  <a:schemeClr val="bg1"/>
                </a:solidFill>
                <a:latin typeface="Consolas" panose="020B0609020204030204" pitchFamily="49" charset="0"/>
                <a:cs typeface="Consolas" panose="020B0609020204030204" pitchFamily="49" charset="0"/>
              </a:rPr>
              <a:t>FabricIcon</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&lt;/</a:t>
            </a:r>
            <a:r>
              <a:rPr lang="en-US" err="1">
                <a:solidFill>
                  <a:schemeClr val="bg1"/>
                </a:solidFill>
                <a:latin typeface="Consolas" panose="020B0609020204030204" pitchFamily="49" charset="0"/>
                <a:cs typeface="Consolas" panose="020B0609020204030204" pitchFamily="49" charset="0"/>
              </a:rPr>
              <a:t>HorizontalStackLayout</a:t>
            </a:r>
            <a:r>
              <a:rPr lang="en-US">
                <a:solidFill>
                  <a:schemeClr val="bg1"/>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63066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4A406-E816-8F6C-55AE-66B0705A8D8F}"/>
              </a:ext>
            </a:extLst>
          </p:cNvPr>
          <p:cNvSpPr>
            <a:spLocks noGrp="1"/>
          </p:cNvSpPr>
          <p:nvPr>
            <p:ph type="title"/>
          </p:nvPr>
        </p:nvSpPr>
        <p:spPr/>
        <p:txBody>
          <a:bodyPr/>
          <a:lstStyle/>
          <a:p>
            <a:r>
              <a:rPr lang="en-US"/>
              <a:t>Pointer Hover</a:t>
            </a:r>
          </a:p>
        </p:txBody>
      </p:sp>
      <p:pic>
        <p:nvPicPr>
          <p:cNvPr id="8" name="hover-and-tooltip">
            <a:hlinkClick r:id="" action="ppaction://media"/>
            <a:extLst>
              <a:ext uri="{FF2B5EF4-FFF2-40B4-BE49-F238E27FC236}">
                <a16:creationId xmlns:a16="http://schemas.microsoft.com/office/drawing/2014/main" id="{4997D147-4C08-BCAA-D86D-11721BFC909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8314750" y="2074284"/>
            <a:ext cx="3413125" cy="3078162"/>
          </a:xfrm>
        </p:spPr>
      </p:pic>
      <p:sp>
        <p:nvSpPr>
          <p:cNvPr id="11" name="TextBox 10">
            <a:extLst>
              <a:ext uri="{FF2B5EF4-FFF2-40B4-BE49-F238E27FC236}">
                <a16:creationId xmlns:a16="http://schemas.microsoft.com/office/drawing/2014/main" id="{874391E6-53F8-8CFD-4C59-9706A401C5AB}"/>
              </a:ext>
            </a:extLst>
          </p:cNvPr>
          <p:cNvSpPr txBox="1"/>
          <p:nvPr/>
        </p:nvSpPr>
        <p:spPr>
          <a:xfrm>
            <a:off x="308264" y="1539297"/>
            <a:ext cx="10179628" cy="4616648"/>
          </a:xfrm>
          <a:prstGeom prst="rect">
            <a:avLst/>
          </a:prstGeom>
          <a:noFill/>
        </p:spPr>
        <p:txBody>
          <a:bodyPr wrap="square">
            <a:spAutoFit/>
          </a:bodyPr>
          <a:lstStyle/>
          <a:p>
            <a:r>
              <a:rPr lang="en-US" sz="1400">
                <a:solidFill>
                  <a:schemeClr val="bg1"/>
                </a:solidFill>
                <a:latin typeface="Consolas" panose="020B0609020204030204" pitchFamily="49" charset="0"/>
                <a:cs typeface="Consolas" panose="020B0609020204030204" pitchFamily="49" charset="0"/>
              </a:rPr>
              <a:t>&lt;Style </a:t>
            </a:r>
            <a:r>
              <a:rPr lang="en-US" sz="1400" err="1">
                <a:solidFill>
                  <a:schemeClr val="bg1"/>
                </a:solidFill>
                <a:latin typeface="Consolas" panose="020B0609020204030204" pitchFamily="49" charset="0"/>
                <a:cs typeface="Consolas" panose="020B0609020204030204" pitchFamily="49" charset="0"/>
              </a:rPr>
              <a:t>TargetType</a:t>
            </a:r>
            <a:r>
              <a:rPr lang="en-US" sz="1400">
                <a:solidFill>
                  <a:schemeClr val="bg1"/>
                </a:solidFill>
                <a:latin typeface="Consolas" panose="020B0609020204030204" pitchFamily="49" charset="0"/>
                <a:cs typeface="Consolas" panose="020B0609020204030204" pitchFamily="49" charset="0"/>
              </a:rPr>
              <a:t>="Button"&gt;</a:t>
            </a:r>
          </a:p>
          <a:p>
            <a:r>
              <a:rPr lang="en-US" sz="1400">
                <a:solidFill>
                  <a:schemeClr val="bg1"/>
                </a:solidFill>
                <a:latin typeface="Consolas" panose="020B0609020204030204" pitchFamily="49" charset="0"/>
                <a:cs typeface="Consolas" panose="020B0609020204030204" pitchFamily="49" charset="0"/>
              </a:rPr>
              <a:t>  &lt;Setter </a:t>
            </a:r>
            <a:r>
              <a:rPr lang="en-US" sz="1400" err="1">
                <a:solidFill>
                  <a:schemeClr val="bg1"/>
                </a:solidFill>
                <a:latin typeface="Consolas" panose="020B0609020204030204" pitchFamily="49" charset="0"/>
                <a:cs typeface="Consolas" panose="020B0609020204030204" pitchFamily="49" charset="0"/>
              </a:rPr>
              <a:t>Property"FontSize</a:t>
            </a:r>
            <a:r>
              <a:rPr lang="en-US" sz="1400">
                <a:solidFill>
                  <a:schemeClr val="bg1"/>
                </a:solidFill>
                <a:latin typeface="Consolas" panose="020B0609020204030204" pitchFamily="49" charset="0"/>
                <a:cs typeface="Consolas" panose="020B0609020204030204" pitchFamily="49" charset="0"/>
              </a:rPr>
              <a:t>" Value="18"/&gt;</a:t>
            </a:r>
          </a:p>
          <a:p>
            <a:r>
              <a:rPr lang="en-US" sz="1400">
                <a:solidFill>
                  <a:schemeClr val="bg1"/>
                </a:solidFill>
                <a:latin typeface="Consolas" panose="020B0609020204030204" pitchFamily="49" charset="0"/>
                <a:cs typeface="Consolas" panose="020B0609020204030204" pitchFamily="49" charset="0"/>
              </a:rPr>
              <a:t>  &lt;Setter Property="</a:t>
            </a:r>
            <a:r>
              <a:rPr lang="en-US" sz="1400" err="1">
                <a:solidFill>
                  <a:schemeClr val="bg1"/>
                </a:solidFill>
                <a:latin typeface="Consolas" panose="020B0609020204030204" pitchFamily="49" charset="0"/>
                <a:cs typeface="Consolas" panose="020B0609020204030204" pitchFamily="49" charset="0"/>
              </a:rPr>
              <a:t>VisualStateManager.VisualStateGroups</a:t>
            </a:r>
            <a:r>
              <a:rPr lang="en-US" sz="1400">
                <a:solidFill>
                  <a:schemeClr val="bg1"/>
                </a:solidFill>
                <a:latin typeface="Consolas" panose="020B0609020204030204" pitchFamily="49" charset="0"/>
                <a:cs typeface="Consolas" panose="020B0609020204030204" pitchFamily="49" charset="0"/>
              </a:rPr>
              <a:t>"&gt;</a:t>
            </a:r>
          </a:p>
          <a:p>
            <a:r>
              <a:rPr lang="en-US" sz="1400">
                <a:solidFill>
                  <a:schemeClr val="bg1"/>
                </a:solidFill>
                <a:latin typeface="Consolas" panose="020B0609020204030204" pitchFamily="49" charset="0"/>
                <a:cs typeface="Consolas" panose="020B0609020204030204" pitchFamily="49" charset="0"/>
              </a:rPr>
              <a:t>    &lt;</a:t>
            </a:r>
            <a:r>
              <a:rPr lang="en-US" sz="1400" err="1">
                <a:solidFill>
                  <a:schemeClr val="bg1"/>
                </a:solidFill>
                <a:latin typeface="Consolas" panose="020B0609020204030204" pitchFamily="49" charset="0"/>
                <a:cs typeface="Consolas" panose="020B0609020204030204" pitchFamily="49" charset="0"/>
              </a:rPr>
              <a:t>VisualStateGroupList</a:t>
            </a:r>
            <a:r>
              <a:rPr lang="en-US" sz="1400">
                <a:solidFill>
                  <a:schemeClr val="bg1"/>
                </a:solidFill>
                <a:latin typeface="Consolas" panose="020B0609020204030204" pitchFamily="49" charset="0"/>
                <a:cs typeface="Consolas" panose="020B0609020204030204" pitchFamily="49" charset="0"/>
              </a:rPr>
              <a:t>&gt;</a:t>
            </a:r>
          </a:p>
          <a:p>
            <a:r>
              <a:rPr lang="en-US" sz="1400">
                <a:solidFill>
                  <a:schemeClr val="bg1"/>
                </a:solidFill>
                <a:latin typeface="Consolas" panose="020B0609020204030204" pitchFamily="49" charset="0"/>
                <a:cs typeface="Consolas" panose="020B0609020204030204" pitchFamily="49" charset="0"/>
              </a:rPr>
              <a:t>      &lt;</a:t>
            </a:r>
            <a:r>
              <a:rPr lang="en-US" sz="1400" err="1">
                <a:solidFill>
                  <a:schemeClr val="bg1"/>
                </a:solidFill>
                <a:latin typeface="Consolas" panose="020B0609020204030204" pitchFamily="49" charset="0"/>
                <a:cs typeface="Consolas" panose="020B0609020204030204" pitchFamily="49" charset="0"/>
              </a:rPr>
              <a:t>VisualStateGroup</a:t>
            </a:r>
            <a:r>
              <a:rPr lang="en-US" sz="1400">
                <a:solidFill>
                  <a:schemeClr val="bg1"/>
                </a:solidFill>
                <a:latin typeface="Consolas" panose="020B0609020204030204" pitchFamily="49" charset="0"/>
                <a:cs typeface="Consolas" panose="020B0609020204030204" pitchFamily="49" charset="0"/>
              </a:rPr>
              <a:t> </a:t>
            </a:r>
            <a:r>
              <a:rPr lang="en-US" sz="1400" err="1">
                <a:solidFill>
                  <a:schemeClr val="bg1"/>
                </a:solidFill>
                <a:latin typeface="Consolas" panose="020B0609020204030204" pitchFamily="49" charset="0"/>
                <a:cs typeface="Consolas" panose="020B0609020204030204" pitchFamily="49" charset="0"/>
              </a:rPr>
              <a:t>x:Name</a:t>
            </a:r>
            <a:r>
              <a:rPr lang="en-US" sz="1400">
                <a:solidFill>
                  <a:schemeClr val="bg1"/>
                </a:solidFill>
                <a:latin typeface="Consolas" panose="020B0609020204030204" pitchFamily="49" charset="0"/>
                <a:cs typeface="Consolas" panose="020B0609020204030204" pitchFamily="49" charset="0"/>
              </a:rPr>
              <a:t>="</a:t>
            </a:r>
            <a:r>
              <a:rPr lang="en-US" sz="1400" err="1">
                <a:solidFill>
                  <a:schemeClr val="bg1"/>
                </a:solidFill>
                <a:latin typeface="Consolas" panose="020B0609020204030204" pitchFamily="49" charset="0"/>
                <a:cs typeface="Consolas" panose="020B0609020204030204" pitchFamily="49" charset="0"/>
              </a:rPr>
              <a:t>CommonStates</a:t>
            </a:r>
            <a:r>
              <a:rPr lang="en-US" sz="1400">
                <a:solidFill>
                  <a:schemeClr val="bg1"/>
                </a:solidFill>
                <a:latin typeface="Consolas" panose="020B0609020204030204" pitchFamily="49" charset="0"/>
                <a:cs typeface="Consolas" panose="020B0609020204030204" pitchFamily="49" charset="0"/>
              </a:rPr>
              <a:t>"&gt;</a:t>
            </a:r>
          </a:p>
          <a:p>
            <a:r>
              <a:rPr lang="en-US" sz="1400">
                <a:solidFill>
                  <a:schemeClr val="bg1"/>
                </a:solidFill>
                <a:latin typeface="Consolas" panose="020B0609020204030204" pitchFamily="49" charset="0"/>
                <a:cs typeface="Consolas" panose="020B0609020204030204" pitchFamily="49" charset="0"/>
              </a:rPr>
              <a:t>        &lt;</a:t>
            </a:r>
            <a:r>
              <a:rPr lang="en-US" sz="1400" err="1">
                <a:solidFill>
                  <a:schemeClr val="bg1"/>
                </a:solidFill>
                <a:latin typeface="Consolas" panose="020B0609020204030204" pitchFamily="49" charset="0"/>
                <a:cs typeface="Consolas" panose="020B0609020204030204" pitchFamily="49" charset="0"/>
              </a:rPr>
              <a:t>VisualState</a:t>
            </a:r>
            <a:r>
              <a:rPr lang="en-US" sz="1400">
                <a:solidFill>
                  <a:schemeClr val="bg1"/>
                </a:solidFill>
                <a:latin typeface="Consolas" panose="020B0609020204030204" pitchFamily="49" charset="0"/>
                <a:cs typeface="Consolas" panose="020B0609020204030204" pitchFamily="49" charset="0"/>
              </a:rPr>
              <a:t> </a:t>
            </a:r>
            <a:r>
              <a:rPr lang="en-US" sz="1400" err="1">
                <a:solidFill>
                  <a:schemeClr val="bg1"/>
                </a:solidFill>
                <a:latin typeface="Consolas" panose="020B0609020204030204" pitchFamily="49" charset="0"/>
                <a:cs typeface="Consolas" panose="020B0609020204030204" pitchFamily="49" charset="0"/>
              </a:rPr>
              <a:t>x:Name</a:t>
            </a:r>
            <a:r>
              <a:rPr lang="en-US" sz="1400">
                <a:solidFill>
                  <a:schemeClr val="bg1"/>
                </a:solidFill>
                <a:latin typeface="Consolas" panose="020B0609020204030204" pitchFamily="49" charset="0"/>
                <a:cs typeface="Consolas" panose="020B0609020204030204" pitchFamily="49" charset="0"/>
              </a:rPr>
              <a:t>="Normal"&gt;</a:t>
            </a:r>
          </a:p>
          <a:p>
            <a:r>
              <a:rPr lang="en-US" sz="1400">
                <a:solidFill>
                  <a:schemeClr val="bg1"/>
                </a:solidFill>
                <a:latin typeface="Consolas" panose="020B0609020204030204" pitchFamily="49" charset="0"/>
                <a:cs typeface="Consolas" panose="020B0609020204030204" pitchFamily="49" charset="0"/>
              </a:rPr>
              <a:t>          &lt;</a:t>
            </a:r>
            <a:r>
              <a:rPr lang="en-US" sz="1400" err="1">
                <a:solidFill>
                  <a:schemeClr val="bg1"/>
                </a:solidFill>
                <a:latin typeface="Consolas" panose="020B0609020204030204" pitchFamily="49" charset="0"/>
                <a:cs typeface="Consolas" panose="020B0609020204030204" pitchFamily="49" charset="0"/>
              </a:rPr>
              <a:t>VisualState.Setters</a:t>
            </a:r>
            <a:r>
              <a:rPr lang="en-US" sz="1400">
                <a:solidFill>
                  <a:schemeClr val="bg1"/>
                </a:solidFill>
                <a:latin typeface="Consolas" panose="020B0609020204030204" pitchFamily="49" charset="0"/>
                <a:cs typeface="Consolas" panose="020B0609020204030204" pitchFamily="49" charset="0"/>
              </a:rPr>
              <a:t>&gt;</a:t>
            </a:r>
          </a:p>
          <a:p>
            <a:r>
              <a:rPr lang="en-US" sz="1400">
                <a:solidFill>
                  <a:schemeClr val="bg1"/>
                </a:solidFill>
                <a:latin typeface="Consolas" panose="020B0609020204030204" pitchFamily="49" charset="0"/>
                <a:cs typeface="Consolas" panose="020B0609020204030204" pitchFamily="49" charset="0"/>
              </a:rPr>
              <a:t>            &lt;Setter Property="Background" Value="{</a:t>
            </a:r>
            <a:r>
              <a:rPr lang="en-US" sz="1400" err="1">
                <a:solidFill>
                  <a:schemeClr val="bg1"/>
                </a:solidFill>
                <a:latin typeface="Consolas" panose="020B0609020204030204" pitchFamily="49" charset="0"/>
                <a:cs typeface="Consolas" panose="020B0609020204030204" pitchFamily="49" charset="0"/>
              </a:rPr>
              <a:t>StaticResource</a:t>
            </a:r>
            <a:r>
              <a:rPr lang="en-US" sz="1400">
                <a:solidFill>
                  <a:schemeClr val="bg1"/>
                </a:solidFill>
                <a:latin typeface="Consolas" panose="020B0609020204030204" pitchFamily="49" charset="0"/>
                <a:cs typeface="Consolas" panose="020B0609020204030204" pitchFamily="49" charset="0"/>
              </a:rPr>
              <a:t> Gray200}"/&gt;</a:t>
            </a:r>
          </a:p>
          <a:p>
            <a:r>
              <a:rPr lang="en-US" sz="1400">
                <a:solidFill>
                  <a:schemeClr val="bg1"/>
                </a:solidFill>
                <a:latin typeface="Consolas" panose="020B0609020204030204" pitchFamily="49" charset="0"/>
                <a:cs typeface="Consolas" panose="020B0609020204030204" pitchFamily="49" charset="0"/>
              </a:rPr>
              <a:t>            &lt;Setter Property="</a:t>
            </a:r>
            <a:r>
              <a:rPr lang="en-US" sz="1400" err="1">
                <a:solidFill>
                  <a:schemeClr val="bg1"/>
                </a:solidFill>
                <a:latin typeface="Consolas" panose="020B0609020204030204" pitchFamily="49" charset="0"/>
                <a:cs typeface="Consolas" panose="020B0609020204030204" pitchFamily="49" charset="0"/>
              </a:rPr>
              <a:t>TextColor</a:t>
            </a:r>
            <a:r>
              <a:rPr lang="en-US" sz="1400">
                <a:solidFill>
                  <a:schemeClr val="bg1"/>
                </a:solidFill>
                <a:latin typeface="Consolas" panose="020B0609020204030204" pitchFamily="49" charset="0"/>
                <a:cs typeface="Consolas" panose="020B0609020204030204" pitchFamily="49" charset="0"/>
              </a:rPr>
              <a:t>" Value="{</a:t>
            </a:r>
            <a:r>
              <a:rPr lang="en-US" sz="1400" err="1">
                <a:solidFill>
                  <a:schemeClr val="bg1"/>
                </a:solidFill>
                <a:latin typeface="Consolas" panose="020B0609020204030204" pitchFamily="49" charset="0"/>
                <a:cs typeface="Consolas" panose="020B0609020204030204" pitchFamily="49" charset="0"/>
              </a:rPr>
              <a:t>StaticResource</a:t>
            </a:r>
            <a:r>
              <a:rPr lang="en-US" sz="1400">
                <a:solidFill>
                  <a:schemeClr val="bg1"/>
                </a:solidFill>
                <a:latin typeface="Consolas" panose="020B0609020204030204" pitchFamily="49" charset="0"/>
                <a:cs typeface="Consolas" panose="020B0609020204030204" pitchFamily="49" charset="0"/>
              </a:rPr>
              <a:t> Gray950}"/&gt;</a:t>
            </a:r>
          </a:p>
          <a:p>
            <a:r>
              <a:rPr lang="en-US" sz="1400">
                <a:solidFill>
                  <a:schemeClr val="bg1"/>
                </a:solidFill>
                <a:latin typeface="Consolas" panose="020B0609020204030204" pitchFamily="49" charset="0"/>
                <a:cs typeface="Consolas" panose="020B0609020204030204" pitchFamily="49" charset="0"/>
              </a:rPr>
              <a:t>          &lt;/</a:t>
            </a:r>
            <a:r>
              <a:rPr lang="en-US" sz="1400" err="1">
                <a:solidFill>
                  <a:schemeClr val="bg1"/>
                </a:solidFill>
                <a:latin typeface="Consolas" panose="020B0609020204030204" pitchFamily="49" charset="0"/>
                <a:cs typeface="Consolas" panose="020B0609020204030204" pitchFamily="49" charset="0"/>
              </a:rPr>
              <a:t>VisualState.Setters</a:t>
            </a:r>
            <a:r>
              <a:rPr lang="en-US" sz="1400">
                <a:solidFill>
                  <a:schemeClr val="bg1"/>
                </a:solidFill>
                <a:latin typeface="Consolas" panose="020B0609020204030204" pitchFamily="49" charset="0"/>
                <a:cs typeface="Consolas" panose="020B0609020204030204" pitchFamily="49" charset="0"/>
              </a:rPr>
              <a:t>&gt;</a:t>
            </a:r>
          </a:p>
          <a:p>
            <a:r>
              <a:rPr lang="en-US" sz="1400">
                <a:solidFill>
                  <a:schemeClr val="bg1"/>
                </a:solidFill>
                <a:latin typeface="Consolas" panose="020B0609020204030204" pitchFamily="49" charset="0"/>
                <a:cs typeface="Consolas" panose="020B0609020204030204" pitchFamily="49" charset="0"/>
              </a:rPr>
              <a:t>        &lt;/</a:t>
            </a:r>
            <a:r>
              <a:rPr lang="en-US" sz="1400" err="1">
                <a:solidFill>
                  <a:schemeClr val="bg1"/>
                </a:solidFill>
                <a:latin typeface="Consolas" panose="020B0609020204030204" pitchFamily="49" charset="0"/>
                <a:cs typeface="Consolas" panose="020B0609020204030204" pitchFamily="49" charset="0"/>
              </a:rPr>
              <a:t>VisualState</a:t>
            </a:r>
            <a:r>
              <a:rPr lang="en-US" sz="1400">
                <a:solidFill>
                  <a:schemeClr val="bg1"/>
                </a:solidFill>
                <a:latin typeface="Consolas" panose="020B0609020204030204" pitchFamily="49" charset="0"/>
                <a:cs typeface="Consolas" panose="020B0609020204030204" pitchFamily="49" charset="0"/>
              </a:rPr>
              <a:t>&gt;</a:t>
            </a:r>
          </a:p>
          <a:p>
            <a:r>
              <a:rPr lang="en-US" sz="1400">
                <a:solidFill>
                  <a:schemeClr val="bg1"/>
                </a:solidFill>
                <a:latin typeface="Consolas" panose="020B0609020204030204" pitchFamily="49" charset="0"/>
                <a:cs typeface="Consolas" panose="020B0609020204030204" pitchFamily="49" charset="0"/>
              </a:rPr>
              <a:t>        </a:t>
            </a:r>
            <a:r>
              <a:rPr lang="en-US" sz="1400">
                <a:solidFill>
                  <a:srgbClr val="B9AAEE"/>
                </a:solidFill>
                <a:latin typeface="Consolas" panose="020B0609020204030204" pitchFamily="49" charset="0"/>
                <a:cs typeface="Consolas" panose="020B0609020204030204" pitchFamily="49" charset="0"/>
              </a:rPr>
              <a:t>&lt;</a:t>
            </a:r>
            <a:r>
              <a:rPr lang="en-US" sz="1400" err="1">
                <a:solidFill>
                  <a:srgbClr val="B9AAEE"/>
                </a:solidFill>
                <a:latin typeface="Consolas" panose="020B0609020204030204" pitchFamily="49" charset="0"/>
                <a:cs typeface="Consolas" panose="020B0609020204030204" pitchFamily="49" charset="0"/>
              </a:rPr>
              <a:t>VisualState</a:t>
            </a:r>
            <a:r>
              <a:rPr lang="en-US" sz="1400">
                <a:solidFill>
                  <a:srgbClr val="B9AAEE"/>
                </a:solidFill>
                <a:latin typeface="Consolas" panose="020B0609020204030204" pitchFamily="49" charset="0"/>
                <a:cs typeface="Consolas" panose="020B0609020204030204" pitchFamily="49" charset="0"/>
              </a:rPr>
              <a:t> </a:t>
            </a:r>
            <a:r>
              <a:rPr lang="en-US" sz="1400" err="1">
                <a:solidFill>
                  <a:srgbClr val="B9AAEE"/>
                </a:solidFill>
                <a:latin typeface="Consolas" panose="020B0609020204030204" pitchFamily="49" charset="0"/>
                <a:cs typeface="Consolas" panose="020B0609020204030204" pitchFamily="49" charset="0"/>
              </a:rPr>
              <a:t>x:Name</a:t>
            </a:r>
            <a:r>
              <a:rPr lang="en-US" sz="1400">
                <a:solidFill>
                  <a:srgbClr val="B9AAEE"/>
                </a:solidFill>
                <a:latin typeface="Consolas" panose="020B0609020204030204" pitchFamily="49" charset="0"/>
                <a:cs typeface="Consolas" panose="020B0609020204030204" pitchFamily="49" charset="0"/>
              </a:rPr>
              <a:t>="</a:t>
            </a:r>
            <a:r>
              <a:rPr lang="en-US" sz="1400" err="1">
                <a:solidFill>
                  <a:srgbClr val="B9AAEE"/>
                </a:solidFill>
                <a:latin typeface="Consolas" panose="020B0609020204030204" pitchFamily="49" charset="0"/>
                <a:cs typeface="Consolas" panose="020B0609020204030204" pitchFamily="49" charset="0"/>
              </a:rPr>
              <a:t>PointerOver</a:t>
            </a:r>
            <a:r>
              <a:rPr lang="en-US" sz="1400">
                <a:solidFill>
                  <a:srgbClr val="B9AAEE"/>
                </a:solidFill>
                <a:latin typeface="Consolas" panose="020B0609020204030204" pitchFamily="49" charset="0"/>
                <a:cs typeface="Consolas" panose="020B0609020204030204" pitchFamily="49" charset="0"/>
              </a:rPr>
              <a:t>"&gt;</a:t>
            </a:r>
          </a:p>
          <a:p>
            <a:r>
              <a:rPr lang="en-US" sz="1400">
                <a:solidFill>
                  <a:srgbClr val="B9AAEE"/>
                </a:solidFill>
                <a:latin typeface="Consolas" panose="020B0609020204030204" pitchFamily="49" charset="0"/>
                <a:cs typeface="Consolas" panose="020B0609020204030204" pitchFamily="49" charset="0"/>
              </a:rPr>
              <a:t>         &lt;</a:t>
            </a:r>
            <a:r>
              <a:rPr lang="en-US" sz="1400" err="1">
                <a:solidFill>
                  <a:srgbClr val="B9AAEE"/>
                </a:solidFill>
                <a:latin typeface="Consolas" panose="020B0609020204030204" pitchFamily="49" charset="0"/>
                <a:cs typeface="Consolas" panose="020B0609020204030204" pitchFamily="49" charset="0"/>
              </a:rPr>
              <a:t>VisualState.Setters</a:t>
            </a:r>
            <a:r>
              <a:rPr lang="en-US" sz="1400">
                <a:solidFill>
                  <a:srgbClr val="B9AAEE"/>
                </a:solidFill>
                <a:latin typeface="Consolas" panose="020B0609020204030204" pitchFamily="49" charset="0"/>
                <a:cs typeface="Consolas" panose="020B0609020204030204" pitchFamily="49" charset="0"/>
              </a:rPr>
              <a:t>&gt;</a:t>
            </a:r>
          </a:p>
          <a:p>
            <a:r>
              <a:rPr lang="en-US" sz="1400">
                <a:solidFill>
                  <a:srgbClr val="B9AAEE"/>
                </a:solidFill>
                <a:latin typeface="Consolas" panose="020B0609020204030204" pitchFamily="49" charset="0"/>
                <a:cs typeface="Consolas" panose="020B0609020204030204" pitchFamily="49" charset="0"/>
              </a:rPr>
              <a:t> </a:t>
            </a:r>
            <a:r>
              <a:rPr lang="ko-KR" altLang="en-US" sz="1400">
                <a:solidFill>
                  <a:srgbClr val="B9AAEE"/>
                </a:solidFill>
                <a:latin typeface="Consolas" panose="020B0609020204030204" pitchFamily="49" charset="0"/>
                <a:cs typeface="Consolas" panose="020B0609020204030204" pitchFamily="49" charset="0"/>
              </a:rPr>
              <a:t> </a:t>
            </a:r>
            <a:r>
              <a:rPr lang="en-US" sz="1400">
                <a:solidFill>
                  <a:srgbClr val="B9AAEE"/>
                </a:solidFill>
                <a:latin typeface="Consolas" panose="020B0609020204030204" pitchFamily="49" charset="0"/>
                <a:cs typeface="Consolas" panose="020B0609020204030204" pitchFamily="49" charset="0"/>
              </a:rPr>
              <a:t>         &lt;Setter Property="</a:t>
            </a:r>
            <a:r>
              <a:rPr lang="en-US" sz="1400" err="1">
                <a:solidFill>
                  <a:srgbClr val="B9AAEE"/>
                </a:solidFill>
                <a:latin typeface="Consolas" panose="020B0609020204030204" pitchFamily="49" charset="0"/>
                <a:cs typeface="Consolas" panose="020B0609020204030204" pitchFamily="49" charset="0"/>
              </a:rPr>
              <a:t>TextColor</a:t>
            </a:r>
            <a:r>
              <a:rPr lang="en-US" sz="1400">
                <a:solidFill>
                  <a:srgbClr val="B9AAEE"/>
                </a:solidFill>
                <a:latin typeface="Consolas" panose="020B0609020204030204" pitchFamily="49" charset="0"/>
                <a:cs typeface="Consolas" panose="020B0609020204030204" pitchFamily="49" charset="0"/>
              </a:rPr>
              <a:t>" Value="{</a:t>
            </a:r>
            <a:r>
              <a:rPr lang="en-US" sz="1400" err="1">
                <a:solidFill>
                  <a:srgbClr val="B9AAEE"/>
                </a:solidFill>
                <a:latin typeface="Consolas" panose="020B0609020204030204" pitchFamily="49" charset="0"/>
                <a:cs typeface="Consolas" panose="020B0609020204030204" pitchFamily="49" charset="0"/>
              </a:rPr>
              <a:t>StaticResource</a:t>
            </a:r>
            <a:r>
              <a:rPr lang="en-US" sz="1400">
                <a:solidFill>
                  <a:srgbClr val="B9AAEE"/>
                </a:solidFill>
                <a:latin typeface="Consolas" panose="020B0609020204030204" pitchFamily="49" charset="0"/>
                <a:cs typeface="Consolas" panose="020B0609020204030204" pitchFamily="49" charset="0"/>
              </a:rPr>
              <a:t> White}" /&gt;</a:t>
            </a:r>
          </a:p>
          <a:p>
            <a:r>
              <a:rPr lang="en-US" sz="1400">
                <a:solidFill>
                  <a:srgbClr val="B9AAEE"/>
                </a:solidFill>
                <a:latin typeface="Consolas" panose="020B0609020204030204" pitchFamily="49" charset="0"/>
                <a:cs typeface="Consolas" panose="020B0609020204030204" pitchFamily="49" charset="0"/>
              </a:rPr>
              <a:t> </a:t>
            </a:r>
            <a:r>
              <a:rPr lang="ko-KR" altLang="en-US" sz="1400">
                <a:solidFill>
                  <a:srgbClr val="B9AAEE"/>
                </a:solidFill>
                <a:latin typeface="Consolas" panose="020B0609020204030204" pitchFamily="49" charset="0"/>
                <a:cs typeface="Consolas" panose="020B0609020204030204" pitchFamily="49" charset="0"/>
              </a:rPr>
              <a:t> </a:t>
            </a:r>
            <a:r>
              <a:rPr lang="en-US" sz="1400">
                <a:solidFill>
                  <a:srgbClr val="B9AAEE"/>
                </a:solidFill>
                <a:latin typeface="Consolas" panose="020B0609020204030204" pitchFamily="49" charset="0"/>
                <a:cs typeface="Consolas" panose="020B0609020204030204" pitchFamily="49" charset="0"/>
              </a:rPr>
              <a:t>         &lt;Setter Property="Background" Value="{</a:t>
            </a:r>
            <a:r>
              <a:rPr lang="en-US" sz="1400" err="1">
                <a:solidFill>
                  <a:srgbClr val="B9AAEE"/>
                </a:solidFill>
                <a:latin typeface="Consolas" panose="020B0609020204030204" pitchFamily="49" charset="0"/>
                <a:cs typeface="Consolas" panose="020B0609020204030204" pitchFamily="49" charset="0"/>
              </a:rPr>
              <a:t>StaticResource</a:t>
            </a:r>
            <a:r>
              <a:rPr lang="en-US" sz="1400">
                <a:solidFill>
                  <a:srgbClr val="B9AAEE"/>
                </a:solidFill>
                <a:latin typeface="Consolas" panose="020B0609020204030204" pitchFamily="49" charset="0"/>
                <a:cs typeface="Consolas" panose="020B0609020204030204" pitchFamily="49" charset="0"/>
              </a:rPr>
              <a:t> Primary}" /&gt;</a:t>
            </a:r>
          </a:p>
          <a:p>
            <a:r>
              <a:rPr lang="ko-KR" altLang="en-US" sz="1400">
                <a:solidFill>
                  <a:srgbClr val="B9AAEE"/>
                </a:solidFill>
                <a:latin typeface="Consolas" panose="020B0609020204030204" pitchFamily="49" charset="0"/>
                <a:cs typeface="Consolas" panose="020B0609020204030204" pitchFamily="49" charset="0"/>
              </a:rPr>
              <a:t> </a:t>
            </a:r>
            <a:r>
              <a:rPr lang="en-US" sz="1400">
                <a:solidFill>
                  <a:srgbClr val="B9AAEE"/>
                </a:solidFill>
                <a:latin typeface="Consolas" panose="020B0609020204030204" pitchFamily="49" charset="0"/>
                <a:cs typeface="Consolas" panose="020B0609020204030204" pitchFamily="49" charset="0"/>
              </a:rPr>
              <a:t>        &lt;/</a:t>
            </a:r>
            <a:r>
              <a:rPr lang="en-US" sz="1400" err="1">
                <a:solidFill>
                  <a:srgbClr val="B9AAEE"/>
                </a:solidFill>
                <a:latin typeface="Consolas" panose="020B0609020204030204" pitchFamily="49" charset="0"/>
                <a:cs typeface="Consolas" panose="020B0609020204030204" pitchFamily="49" charset="0"/>
              </a:rPr>
              <a:t>VisualState.Setters</a:t>
            </a:r>
            <a:r>
              <a:rPr lang="en-US" sz="1400">
                <a:solidFill>
                  <a:srgbClr val="B9AAEE"/>
                </a:solidFill>
                <a:latin typeface="Consolas" panose="020B0609020204030204" pitchFamily="49" charset="0"/>
                <a:cs typeface="Consolas" panose="020B0609020204030204" pitchFamily="49" charset="0"/>
              </a:rPr>
              <a:t>&gt;</a:t>
            </a:r>
          </a:p>
          <a:p>
            <a:r>
              <a:rPr lang="en-US" sz="1400">
                <a:solidFill>
                  <a:srgbClr val="B9AAEE"/>
                </a:solidFill>
                <a:latin typeface="Consolas" panose="020B0609020204030204" pitchFamily="49" charset="0"/>
                <a:cs typeface="Consolas" panose="020B0609020204030204" pitchFamily="49" charset="0"/>
              </a:rPr>
              <a:t>       &lt;/</a:t>
            </a:r>
            <a:r>
              <a:rPr lang="en-US" sz="1400" err="1">
                <a:solidFill>
                  <a:srgbClr val="B9AAEE"/>
                </a:solidFill>
                <a:latin typeface="Consolas" panose="020B0609020204030204" pitchFamily="49" charset="0"/>
                <a:cs typeface="Consolas" panose="020B0609020204030204" pitchFamily="49" charset="0"/>
              </a:rPr>
              <a:t>VisualState</a:t>
            </a:r>
            <a:r>
              <a:rPr lang="en-US" sz="1400">
                <a:solidFill>
                  <a:srgbClr val="B9AAEE"/>
                </a:solidFill>
                <a:latin typeface="Consolas" panose="020B0609020204030204" pitchFamily="49" charset="0"/>
                <a:cs typeface="Consolas" panose="020B0609020204030204" pitchFamily="49" charset="0"/>
              </a:rPr>
              <a:t>&gt;</a:t>
            </a:r>
          </a:p>
          <a:p>
            <a:r>
              <a:rPr lang="en-US" sz="1400">
                <a:solidFill>
                  <a:schemeClr val="bg1"/>
                </a:solidFill>
                <a:latin typeface="Consolas" panose="020B0609020204030204" pitchFamily="49" charset="0"/>
                <a:cs typeface="Consolas" panose="020B0609020204030204" pitchFamily="49" charset="0"/>
              </a:rPr>
              <a:t>     &lt;/</a:t>
            </a:r>
            <a:r>
              <a:rPr lang="en-US" sz="1400" err="1">
                <a:solidFill>
                  <a:schemeClr val="bg1"/>
                </a:solidFill>
                <a:latin typeface="Consolas" panose="020B0609020204030204" pitchFamily="49" charset="0"/>
                <a:cs typeface="Consolas" panose="020B0609020204030204" pitchFamily="49" charset="0"/>
              </a:rPr>
              <a:t>VisualStateGroup</a:t>
            </a:r>
            <a:r>
              <a:rPr lang="en-US" sz="1400">
                <a:solidFill>
                  <a:schemeClr val="bg1"/>
                </a:solidFill>
                <a:latin typeface="Consolas" panose="020B0609020204030204" pitchFamily="49" charset="0"/>
                <a:cs typeface="Consolas" panose="020B0609020204030204" pitchFamily="49" charset="0"/>
              </a:rPr>
              <a:t>&gt;</a:t>
            </a:r>
          </a:p>
          <a:p>
            <a:r>
              <a:rPr lang="en-US" sz="1400">
                <a:solidFill>
                  <a:schemeClr val="bg1"/>
                </a:solidFill>
                <a:latin typeface="Consolas" panose="020B0609020204030204" pitchFamily="49" charset="0"/>
                <a:cs typeface="Consolas" panose="020B0609020204030204" pitchFamily="49" charset="0"/>
              </a:rPr>
              <a:t>   &lt;/</a:t>
            </a:r>
            <a:r>
              <a:rPr lang="en-US" sz="1400" err="1">
                <a:solidFill>
                  <a:schemeClr val="bg1"/>
                </a:solidFill>
                <a:latin typeface="Consolas" panose="020B0609020204030204" pitchFamily="49" charset="0"/>
                <a:cs typeface="Consolas" panose="020B0609020204030204" pitchFamily="49" charset="0"/>
              </a:rPr>
              <a:t>VisualStateGroupList</a:t>
            </a:r>
            <a:r>
              <a:rPr lang="en-US" sz="1400">
                <a:solidFill>
                  <a:schemeClr val="bg1"/>
                </a:solidFill>
                <a:latin typeface="Consolas" panose="020B0609020204030204" pitchFamily="49" charset="0"/>
                <a:cs typeface="Consolas" panose="020B0609020204030204" pitchFamily="49" charset="0"/>
              </a:rPr>
              <a:t>&gt;</a:t>
            </a:r>
          </a:p>
          <a:p>
            <a:r>
              <a:rPr lang="en-US" sz="1400">
                <a:solidFill>
                  <a:schemeClr val="bg1"/>
                </a:solidFill>
                <a:latin typeface="Consolas" panose="020B0609020204030204" pitchFamily="49" charset="0"/>
                <a:cs typeface="Consolas" panose="020B0609020204030204" pitchFamily="49" charset="0"/>
              </a:rPr>
              <a:t> &lt;/Setter&gt;</a:t>
            </a:r>
          </a:p>
          <a:p>
            <a:r>
              <a:rPr lang="en-US" sz="1400">
                <a:solidFill>
                  <a:schemeClr val="bg1"/>
                </a:solidFill>
                <a:latin typeface="Consolas" panose="020B0609020204030204" pitchFamily="49" charset="0"/>
                <a:cs typeface="Consolas" panose="020B0609020204030204" pitchFamily="49" charset="0"/>
              </a:rPr>
              <a:t>&lt;/Style&gt;</a:t>
            </a:r>
          </a:p>
        </p:txBody>
      </p:sp>
    </p:spTree>
    <p:extLst>
      <p:ext uri="{BB962C8B-B14F-4D97-AF65-F5344CB8AC3E}">
        <p14:creationId xmlns:p14="http://schemas.microsoft.com/office/powerpoint/2010/main" val="144348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lstStyle/>
          <a:p>
            <a:r>
              <a:rPr lang="en-US"/>
              <a:t>.NET MAUI</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p:txBody>
          <a:bodyPr/>
          <a:lstStyle/>
          <a:p>
            <a:r>
              <a:rPr lang="en-US"/>
              <a:t>Six Month Check-in</a:t>
            </a:r>
          </a:p>
        </p:txBody>
      </p:sp>
    </p:spTree>
    <p:extLst>
      <p:ext uri="{BB962C8B-B14F-4D97-AF65-F5344CB8AC3E}">
        <p14:creationId xmlns:p14="http://schemas.microsoft.com/office/powerpoint/2010/main" val="245598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4A406-E816-8F6C-55AE-66B0705A8D8F}"/>
              </a:ext>
            </a:extLst>
          </p:cNvPr>
          <p:cNvSpPr>
            <a:spLocks noGrp="1"/>
          </p:cNvSpPr>
          <p:nvPr>
            <p:ph type="title"/>
          </p:nvPr>
        </p:nvSpPr>
        <p:spPr/>
        <p:txBody>
          <a:bodyPr/>
          <a:lstStyle/>
          <a:p>
            <a:r>
              <a:rPr lang="en-US"/>
              <a:t>Context Menu</a:t>
            </a:r>
          </a:p>
        </p:txBody>
      </p:sp>
      <p:sp>
        <p:nvSpPr>
          <p:cNvPr id="3" name="TextBox 2">
            <a:extLst>
              <a:ext uri="{FF2B5EF4-FFF2-40B4-BE49-F238E27FC236}">
                <a16:creationId xmlns:a16="http://schemas.microsoft.com/office/drawing/2014/main" id="{2CE2EE84-E32D-5280-3026-8B60EF0BEE24}"/>
              </a:ext>
            </a:extLst>
          </p:cNvPr>
          <p:cNvSpPr txBox="1"/>
          <p:nvPr/>
        </p:nvSpPr>
        <p:spPr>
          <a:xfrm>
            <a:off x="838200" y="2065770"/>
            <a:ext cx="7391400" cy="3416320"/>
          </a:xfrm>
          <a:prstGeom prst="rect">
            <a:avLst/>
          </a:prstGeom>
          <a:noFill/>
        </p:spPr>
        <p:txBody>
          <a:bodyPr wrap="square">
            <a:spAutoFit/>
          </a:bodyPr>
          <a:lstStyle/>
          <a:p>
            <a:r>
              <a:rPr lang="en-US">
                <a:solidFill>
                  <a:schemeClr val="bg1"/>
                </a:solidFill>
                <a:latin typeface="Consolas" panose="020B0609020204030204" pitchFamily="49" charset="0"/>
                <a:cs typeface="Consolas" panose="020B0609020204030204" pitchFamily="49" charset="0"/>
              </a:rPr>
              <a:t>&lt;Editor&gt;</a:t>
            </a:r>
          </a:p>
          <a:p>
            <a:r>
              <a:rPr lang="en-US">
                <a:solidFill>
                  <a:schemeClr val="bg1"/>
                </a:solidFill>
                <a:latin typeface="Consolas" panose="020B0609020204030204" pitchFamily="49" charset="0"/>
                <a:cs typeface="Consolas" panose="020B0609020204030204" pitchFamily="49" charset="0"/>
              </a:rPr>
              <a:t>    &lt;</a:t>
            </a:r>
            <a:r>
              <a:rPr lang="en-US" err="1">
                <a:solidFill>
                  <a:schemeClr val="bg1"/>
                </a:solidFill>
                <a:latin typeface="Consolas" panose="020B0609020204030204" pitchFamily="49" charset="0"/>
                <a:cs typeface="Consolas" panose="020B0609020204030204" pitchFamily="49" charset="0"/>
              </a:rPr>
              <a:t>FlyoutBase.ContextFlyout</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a:t>
            </a:r>
            <a:r>
              <a:rPr lang="en-US" err="1">
                <a:solidFill>
                  <a:schemeClr val="bg1"/>
                </a:solidFill>
                <a:latin typeface="Consolas" panose="020B0609020204030204" pitchFamily="49" charset="0"/>
                <a:cs typeface="Consolas" panose="020B0609020204030204" pitchFamily="49" charset="0"/>
              </a:rPr>
              <a:t>MenuFlyout</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a:t>
            </a:r>
            <a:r>
              <a:rPr lang="en-US" err="1">
                <a:solidFill>
                  <a:schemeClr val="bg1"/>
                </a:solidFill>
                <a:latin typeface="Consolas" panose="020B0609020204030204" pitchFamily="49" charset="0"/>
                <a:cs typeface="Consolas" panose="020B0609020204030204" pitchFamily="49" charset="0"/>
              </a:rPr>
              <a:t>MenuFlyoutItem</a:t>
            </a:r>
            <a:r>
              <a:rPr lang="en-US">
                <a:solidFill>
                  <a:schemeClr val="bg1"/>
                </a:solidFill>
                <a:latin typeface="Consolas" panose="020B0609020204030204" pitchFamily="49" charset="0"/>
                <a:cs typeface="Consolas" panose="020B0609020204030204" pitchFamily="49" charset="0"/>
              </a:rPr>
              <a:t> Text="Increase font" </a:t>
            </a:r>
          </a:p>
          <a:p>
            <a:r>
              <a:rPr lang="en-US">
                <a:solidFill>
                  <a:schemeClr val="bg1"/>
                </a:solidFill>
                <a:latin typeface="Consolas" panose="020B0609020204030204" pitchFamily="49" charset="0"/>
                <a:cs typeface="Consolas" panose="020B0609020204030204" pitchFamily="49" charset="0"/>
              </a:rPr>
              <a:t>                Clicked="</a:t>
            </a:r>
            <a:r>
              <a:rPr lang="en-US" err="1">
                <a:solidFill>
                  <a:schemeClr val="bg1"/>
                </a:solidFill>
                <a:latin typeface="Consolas" panose="020B0609020204030204" pitchFamily="49" charset="0"/>
                <a:cs typeface="Consolas" panose="020B0609020204030204" pitchFamily="49" charset="0"/>
              </a:rPr>
              <a:t>OnIncrease</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a:t>
            </a:r>
            <a:r>
              <a:rPr lang="en-US" err="1">
                <a:solidFill>
                  <a:schemeClr val="bg1"/>
                </a:solidFill>
                <a:latin typeface="Consolas" panose="020B0609020204030204" pitchFamily="49" charset="0"/>
                <a:cs typeface="Consolas" panose="020B0609020204030204" pitchFamily="49" charset="0"/>
              </a:rPr>
              <a:t>MenuFlyoutItem</a:t>
            </a:r>
            <a:r>
              <a:rPr lang="en-US">
                <a:solidFill>
                  <a:schemeClr val="bg1"/>
                </a:solidFill>
                <a:latin typeface="Consolas" panose="020B0609020204030204" pitchFamily="49" charset="0"/>
                <a:cs typeface="Consolas" panose="020B0609020204030204" pitchFamily="49" charset="0"/>
              </a:rPr>
              <a:t> Text="Decrease font" </a:t>
            </a:r>
          </a:p>
          <a:p>
            <a:r>
              <a:rPr lang="en-US">
                <a:solidFill>
                  <a:schemeClr val="bg1"/>
                </a:solidFill>
                <a:latin typeface="Consolas" panose="020B0609020204030204" pitchFamily="49" charset="0"/>
                <a:cs typeface="Consolas" panose="020B0609020204030204" pitchFamily="49" charset="0"/>
              </a:rPr>
              <a:t>                Clicked="</a:t>
            </a:r>
            <a:r>
              <a:rPr lang="en-US" err="1">
                <a:solidFill>
                  <a:schemeClr val="bg1"/>
                </a:solidFill>
                <a:latin typeface="Consolas" panose="020B0609020204030204" pitchFamily="49" charset="0"/>
                <a:cs typeface="Consolas" panose="020B0609020204030204" pitchFamily="49" charset="0"/>
              </a:rPr>
              <a:t>OnDecrease</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a:t>
            </a:r>
            <a:r>
              <a:rPr lang="en-US" err="1">
                <a:solidFill>
                  <a:schemeClr val="bg1"/>
                </a:solidFill>
                <a:latin typeface="Consolas" panose="020B0609020204030204" pitchFamily="49" charset="0"/>
                <a:cs typeface="Consolas" panose="020B0609020204030204" pitchFamily="49" charset="0"/>
              </a:rPr>
              <a:t>MenuFlyoutItem</a:t>
            </a:r>
            <a:r>
              <a:rPr lang="en-US">
                <a:solidFill>
                  <a:schemeClr val="bg1"/>
                </a:solidFill>
                <a:latin typeface="Consolas" panose="020B0609020204030204" pitchFamily="49" charset="0"/>
                <a:cs typeface="Consolas" panose="020B0609020204030204" pitchFamily="49" charset="0"/>
              </a:rPr>
              <a:t> Text="Clear" </a:t>
            </a:r>
          </a:p>
          <a:p>
            <a:r>
              <a:rPr lang="en-US">
                <a:solidFill>
                  <a:schemeClr val="bg1"/>
                </a:solidFill>
                <a:latin typeface="Consolas" panose="020B0609020204030204" pitchFamily="49" charset="0"/>
                <a:cs typeface="Consolas" panose="020B0609020204030204" pitchFamily="49" charset="0"/>
              </a:rPr>
              <a:t>                Clicked="</a:t>
            </a:r>
            <a:r>
              <a:rPr lang="en-US" err="1">
                <a:solidFill>
                  <a:schemeClr val="bg1"/>
                </a:solidFill>
                <a:latin typeface="Consolas" panose="020B0609020204030204" pitchFamily="49" charset="0"/>
                <a:cs typeface="Consolas" panose="020B0609020204030204" pitchFamily="49" charset="0"/>
              </a:rPr>
              <a:t>OnClear</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a:t>
            </a:r>
            <a:r>
              <a:rPr lang="en-US" err="1">
                <a:solidFill>
                  <a:schemeClr val="bg1"/>
                </a:solidFill>
                <a:latin typeface="Consolas" panose="020B0609020204030204" pitchFamily="49" charset="0"/>
                <a:cs typeface="Consolas" panose="020B0609020204030204" pitchFamily="49" charset="0"/>
              </a:rPr>
              <a:t>MenuFlyout</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a:t>
            </a:r>
            <a:r>
              <a:rPr lang="en-US" err="1">
                <a:solidFill>
                  <a:schemeClr val="bg1"/>
                </a:solidFill>
                <a:latin typeface="Consolas" panose="020B0609020204030204" pitchFamily="49" charset="0"/>
                <a:cs typeface="Consolas" panose="020B0609020204030204" pitchFamily="49" charset="0"/>
              </a:rPr>
              <a:t>FlyoutBase.ContextFlyout</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&lt;/Editor&gt;</a:t>
            </a:r>
          </a:p>
        </p:txBody>
      </p:sp>
      <p:pic>
        <p:nvPicPr>
          <p:cNvPr id="7" name="2022-11-08_12-50-33">
            <a:hlinkClick r:id="" action="ppaction://media"/>
            <a:extLst>
              <a:ext uri="{FF2B5EF4-FFF2-40B4-BE49-F238E27FC236}">
                <a16:creationId xmlns:a16="http://schemas.microsoft.com/office/drawing/2014/main" id="{9C357466-F093-578D-A629-6B2E0F101D9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8025877" y="1975803"/>
            <a:ext cx="3413125" cy="3319462"/>
          </a:xfrm>
        </p:spPr>
      </p:pic>
    </p:spTree>
    <p:extLst>
      <p:ext uri="{BB962C8B-B14F-4D97-AF65-F5344CB8AC3E}">
        <p14:creationId xmlns:p14="http://schemas.microsoft.com/office/powerpoint/2010/main" val="78564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4A406-E816-8F6C-55AE-66B0705A8D8F}"/>
              </a:ext>
            </a:extLst>
          </p:cNvPr>
          <p:cNvSpPr>
            <a:spLocks noGrp="1"/>
          </p:cNvSpPr>
          <p:nvPr>
            <p:ph type="title"/>
          </p:nvPr>
        </p:nvSpPr>
        <p:spPr/>
        <p:txBody>
          <a:bodyPr/>
          <a:lstStyle/>
          <a:p>
            <a:r>
              <a:rPr lang="en-US"/>
              <a:t>Right-Click</a:t>
            </a:r>
          </a:p>
        </p:txBody>
      </p:sp>
      <p:sp>
        <p:nvSpPr>
          <p:cNvPr id="3" name="TextBox 2">
            <a:extLst>
              <a:ext uri="{FF2B5EF4-FFF2-40B4-BE49-F238E27FC236}">
                <a16:creationId xmlns:a16="http://schemas.microsoft.com/office/drawing/2014/main" id="{2CE2EE84-E32D-5280-3026-8B60EF0BEE24}"/>
              </a:ext>
            </a:extLst>
          </p:cNvPr>
          <p:cNvSpPr txBox="1"/>
          <p:nvPr/>
        </p:nvSpPr>
        <p:spPr>
          <a:xfrm>
            <a:off x="796636" y="2273588"/>
            <a:ext cx="7391400" cy="2031325"/>
          </a:xfrm>
          <a:prstGeom prst="rect">
            <a:avLst/>
          </a:prstGeom>
          <a:noFill/>
        </p:spPr>
        <p:txBody>
          <a:bodyPr wrap="square">
            <a:spAutoFit/>
          </a:bodyPr>
          <a:lstStyle/>
          <a:p>
            <a:r>
              <a:rPr lang="en-US">
                <a:solidFill>
                  <a:schemeClr val="bg1"/>
                </a:solidFill>
                <a:latin typeface="Consolas" panose="020B0609020204030204" pitchFamily="49" charset="0"/>
                <a:cs typeface="Consolas" panose="020B0609020204030204" pitchFamily="49" charset="0"/>
              </a:rPr>
              <a:t>&lt;</a:t>
            </a:r>
            <a:r>
              <a:rPr lang="en-US" err="1">
                <a:solidFill>
                  <a:schemeClr val="bg1"/>
                </a:solidFill>
                <a:latin typeface="Consolas" panose="020B0609020204030204" pitchFamily="49" charset="0"/>
                <a:cs typeface="Consolas" panose="020B0609020204030204" pitchFamily="49" charset="0"/>
              </a:rPr>
              <a:t>Editor.GestureRecognizers</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a:t>
            </a:r>
            <a:r>
              <a:rPr lang="en-US" err="1">
                <a:solidFill>
                  <a:schemeClr val="bg1"/>
                </a:solidFill>
                <a:latin typeface="Consolas" panose="020B0609020204030204" pitchFamily="49" charset="0"/>
                <a:cs typeface="Consolas" panose="020B0609020204030204" pitchFamily="49" charset="0"/>
              </a:rPr>
              <a:t>TapGestureRecognizer</a:t>
            </a:r>
            <a:r>
              <a:rPr lang="en-US">
                <a:solidFill>
                  <a:schemeClr val="bg1"/>
                </a:solidFill>
                <a:latin typeface="Consolas" panose="020B0609020204030204" pitchFamily="49" charset="0"/>
                <a:cs typeface="Consolas" panose="020B0609020204030204" pitchFamily="49" charset="0"/>
              </a:rPr>
              <a:t> Buttons="Primary"</a:t>
            </a:r>
          </a:p>
          <a:p>
            <a:r>
              <a:rPr lang="en-US">
                <a:solidFill>
                  <a:schemeClr val="bg1"/>
                </a:solidFill>
                <a:latin typeface="Consolas" panose="020B0609020204030204" pitchFamily="49" charset="0"/>
                <a:cs typeface="Consolas" panose="020B0609020204030204" pitchFamily="49" charset="0"/>
              </a:rPr>
              <a:t>                            </a:t>
            </a:r>
            <a:r>
              <a:rPr lang="en-US" err="1">
                <a:solidFill>
                  <a:schemeClr val="bg1"/>
                </a:solidFill>
                <a:latin typeface="Consolas" panose="020B0609020204030204" pitchFamily="49" charset="0"/>
                <a:cs typeface="Consolas" panose="020B0609020204030204" pitchFamily="49" charset="0"/>
              </a:rPr>
              <a:t>NumberOfTapsRequired</a:t>
            </a:r>
            <a:r>
              <a:rPr lang="en-US">
                <a:solidFill>
                  <a:schemeClr val="bg1"/>
                </a:solidFill>
                <a:latin typeface="Consolas" panose="020B0609020204030204" pitchFamily="49" charset="0"/>
                <a:cs typeface="Consolas" panose="020B0609020204030204" pitchFamily="49" charset="0"/>
              </a:rPr>
              <a:t>="2"</a:t>
            </a:r>
          </a:p>
          <a:p>
            <a:r>
              <a:rPr lang="en-US">
                <a:solidFill>
                  <a:schemeClr val="bg1"/>
                </a:solidFill>
                <a:latin typeface="Consolas" panose="020B0609020204030204" pitchFamily="49" charset="0"/>
                <a:cs typeface="Consolas" panose="020B0609020204030204" pitchFamily="49" charset="0"/>
              </a:rPr>
              <a:t>                            Tapped="</a:t>
            </a:r>
            <a:r>
              <a:rPr lang="en-US" err="1">
                <a:solidFill>
                  <a:schemeClr val="bg1"/>
                </a:solidFill>
                <a:latin typeface="Consolas" panose="020B0609020204030204" pitchFamily="49" charset="0"/>
                <a:cs typeface="Consolas" panose="020B0609020204030204" pitchFamily="49" charset="0"/>
              </a:rPr>
              <a:t>Primary_Tapped</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    &lt;</a:t>
            </a:r>
            <a:r>
              <a:rPr lang="en-US" err="1">
                <a:solidFill>
                  <a:schemeClr val="bg1"/>
                </a:solidFill>
                <a:latin typeface="Consolas" panose="020B0609020204030204" pitchFamily="49" charset="0"/>
                <a:cs typeface="Consolas" panose="020B0609020204030204" pitchFamily="49" charset="0"/>
              </a:rPr>
              <a:t>TapGestureRecognizer</a:t>
            </a:r>
            <a:r>
              <a:rPr lang="en-US">
                <a:solidFill>
                  <a:schemeClr val="bg1"/>
                </a:solidFill>
                <a:latin typeface="Consolas" panose="020B0609020204030204" pitchFamily="49" charset="0"/>
                <a:cs typeface="Consolas" panose="020B0609020204030204" pitchFamily="49" charset="0"/>
              </a:rPr>
              <a:t> </a:t>
            </a:r>
            <a:r>
              <a:rPr lang="en-US">
                <a:solidFill>
                  <a:srgbClr val="B9AAEE"/>
                </a:solidFill>
                <a:latin typeface="Consolas" panose="020B0609020204030204" pitchFamily="49" charset="0"/>
                <a:cs typeface="Consolas" panose="020B0609020204030204" pitchFamily="49" charset="0"/>
              </a:rPr>
              <a:t>Buttons="Secondary"</a:t>
            </a:r>
          </a:p>
          <a:p>
            <a:r>
              <a:rPr lang="en-US">
                <a:solidFill>
                  <a:schemeClr val="bg1"/>
                </a:solidFill>
                <a:latin typeface="Consolas" panose="020B0609020204030204" pitchFamily="49" charset="0"/>
                <a:cs typeface="Consolas" panose="020B0609020204030204" pitchFamily="49" charset="0"/>
              </a:rPr>
              <a:t>                            Tapped="</a:t>
            </a:r>
            <a:r>
              <a:rPr lang="en-US" err="1">
                <a:solidFill>
                  <a:schemeClr val="bg1"/>
                </a:solidFill>
                <a:latin typeface="Consolas" panose="020B0609020204030204" pitchFamily="49" charset="0"/>
                <a:cs typeface="Consolas" panose="020B0609020204030204" pitchFamily="49" charset="0"/>
              </a:rPr>
              <a:t>Secondary_Tapped</a:t>
            </a:r>
            <a:r>
              <a:rPr lang="en-US">
                <a:solidFill>
                  <a:schemeClr val="bg1"/>
                </a:solidFill>
                <a:latin typeface="Consolas" panose="020B0609020204030204" pitchFamily="49" charset="0"/>
                <a:cs typeface="Consolas" panose="020B0609020204030204" pitchFamily="49" charset="0"/>
              </a:rPr>
              <a:t>"/&gt;</a:t>
            </a:r>
          </a:p>
          <a:p>
            <a:r>
              <a:rPr lang="en-US">
                <a:solidFill>
                  <a:schemeClr val="bg1"/>
                </a:solidFill>
                <a:latin typeface="Consolas" panose="020B0609020204030204" pitchFamily="49" charset="0"/>
                <a:cs typeface="Consolas" panose="020B0609020204030204" pitchFamily="49" charset="0"/>
              </a:rPr>
              <a:t>&lt;/</a:t>
            </a:r>
            <a:r>
              <a:rPr lang="en-US" err="1">
                <a:solidFill>
                  <a:schemeClr val="bg1"/>
                </a:solidFill>
                <a:latin typeface="Consolas" panose="020B0609020204030204" pitchFamily="49" charset="0"/>
                <a:cs typeface="Consolas" panose="020B0609020204030204" pitchFamily="49" charset="0"/>
              </a:rPr>
              <a:t>Editor.GestureRecognizers</a:t>
            </a:r>
            <a:r>
              <a:rPr lang="en-US">
                <a:solidFill>
                  <a:schemeClr val="bg1"/>
                </a:solidFill>
                <a:latin typeface="Consolas" panose="020B0609020204030204" pitchFamily="49" charset="0"/>
                <a:cs typeface="Consolas" panose="020B0609020204030204" pitchFamily="49" charset="0"/>
              </a:rPr>
              <a:t>&gt;</a:t>
            </a:r>
          </a:p>
        </p:txBody>
      </p:sp>
      <p:pic>
        <p:nvPicPr>
          <p:cNvPr id="7" name="taps">
            <a:hlinkClick r:id="" action="ppaction://media"/>
            <a:extLst>
              <a:ext uri="{FF2B5EF4-FFF2-40B4-BE49-F238E27FC236}">
                <a16:creationId xmlns:a16="http://schemas.microsoft.com/office/drawing/2014/main" id="{C45602E3-0A8C-FD4A-10EB-9A32E413F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88036" y="1509487"/>
            <a:ext cx="3555526" cy="3199306"/>
          </a:xfrm>
          <a:prstGeom prst="rect">
            <a:avLst/>
          </a:prstGeom>
        </p:spPr>
      </p:pic>
    </p:spTree>
    <p:extLst>
      <p:ext uri="{BB962C8B-B14F-4D97-AF65-F5344CB8AC3E}">
        <p14:creationId xmlns:p14="http://schemas.microsoft.com/office/powerpoint/2010/main" val="119026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0CDD-6D18-B2B7-2D37-566B3A70C7A5}"/>
              </a:ext>
            </a:extLst>
          </p:cNvPr>
          <p:cNvSpPr>
            <a:spLocks noGrp="1"/>
          </p:cNvSpPr>
          <p:nvPr>
            <p:ph type="title"/>
          </p:nvPr>
        </p:nvSpPr>
        <p:spPr/>
        <p:txBody>
          <a:bodyPr/>
          <a:lstStyle/>
          <a:p>
            <a:r>
              <a:rPr lang="en-US"/>
              <a:t>Modernizing to .NET MAUI from </a:t>
            </a:r>
            <a:r>
              <a:rPr lang="en-US" err="1"/>
              <a:t>Xamarin.Forms</a:t>
            </a:r>
            <a:endParaRPr lang="en-US"/>
          </a:p>
        </p:txBody>
      </p:sp>
      <p:sp>
        <p:nvSpPr>
          <p:cNvPr id="3" name="Content Placeholder 2">
            <a:extLst>
              <a:ext uri="{FF2B5EF4-FFF2-40B4-BE49-F238E27FC236}">
                <a16:creationId xmlns:a16="http://schemas.microsoft.com/office/drawing/2014/main" id="{AC66CB7B-0B2F-02C9-5E10-45ABF0D4F93F}"/>
              </a:ext>
            </a:extLst>
          </p:cNvPr>
          <p:cNvSpPr>
            <a:spLocks noGrp="1"/>
          </p:cNvSpPr>
          <p:nvPr>
            <p:ph idx="1"/>
          </p:nvPr>
        </p:nvSpPr>
        <p:spPr/>
        <p:txBody>
          <a:bodyPr/>
          <a:lstStyle/>
          <a:p>
            <a:r>
              <a:rPr lang="en-US"/>
              <a:t>Not a complete rewrite of your application – just an upgrade</a:t>
            </a:r>
          </a:p>
          <a:p>
            <a:r>
              <a:rPr lang="en-US"/>
              <a:t>Join Sweeky Satpathy tomorrow at 17:00 PST for all the details! ⬆️</a:t>
            </a:r>
          </a:p>
          <a:p>
            <a:r>
              <a:rPr lang="en-US"/>
              <a:t>Upgrade Assistant support in development – try it today and send us your feedback</a:t>
            </a:r>
          </a:p>
        </p:txBody>
      </p:sp>
      <p:pic>
        <p:nvPicPr>
          <p:cNvPr id="4" name="upgrade-assistant">
            <a:hlinkClick r:id="" action="ppaction://media"/>
            <a:extLst>
              <a:ext uri="{FF2B5EF4-FFF2-40B4-BE49-F238E27FC236}">
                <a16:creationId xmlns:a16="http://schemas.microsoft.com/office/drawing/2014/main" id="{95A7699F-3E09-ADA6-A53F-9EA130CB99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5424" y="3018064"/>
            <a:ext cx="11321151" cy="6186487"/>
          </a:xfrm>
          <a:prstGeom prst="rect">
            <a:avLst/>
          </a:prstGeom>
        </p:spPr>
      </p:pic>
    </p:spTree>
    <p:extLst>
      <p:ext uri="{BB962C8B-B14F-4D97-AF65-F5344CB8AC3E}">
        <p14:creationId xmlns:p14="http://schemas.microsoft.com/office/powerpoint/2010/main" val="17349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299">
            <a:extLst>
              <a:ext uri="{FF2B5EF4-FFF2-40B4-BE49-F238E27FC236}">
                <a16:creationId xmlns:a16="http://schemas.microsoft.com/office/drawing/2014/main" id="{C0EDEC76-B772-49A7-B9AC-2C18CE4734BB}"/>
              </a:ext>
            </a:extLst>
          </p:cNvPr>
          <p:cNvSpPr/>
          <p:nvPr/>
        </p:nvSpPr>
        <p:spPr>
          <a:xfrm>
            <a:off x="871" y="3111568"/>
            <a:ext cx="12190265" cy="1837587"/>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Calibri" panose="020F0502020204030204"/>
            </a:endParaRPr>
          </a:p>
        </p:txBody>
      </p:sp>
      <p:sp>
        <p:nvSpPr>
          <p:cNvPr id="298" name="Rectangle 297">
            <a:extLst>
              <a:ext uri="{FF2B5EF4-FFF2-40B4-BE49-F238E27FC236}">
                <a16:creationId xmlns:a16="http://schemas.microsoft.com/office/drawing/2014/main" id="{B92AC056-D947-4701-86F7-01C31381DF60}"/>
              </a:ext>
            </a:extLst>
          </p:cNvPr>
          <p:cNvSpPr/>
          <p:nvPr/>
        </p:nvSpPr>
        <p:spPr>
          <a:xfrm>
            <a:off x="871" y="1255744"/>
            <a:ext cx="12190265" cy="129287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Calibri" panose="020F0502020204030204"/>
            </a:endParaRPr>
          </a:p>
        </p:txBody>
      </p:sp>
      <p:sp>
        <p:nvSpPr>
          <p:cNvPr id="2" name="Title 1">
            <a:extLst>
              <a:ext uri="{FF2B5EF4-FFF2-40B4-BE49-F238E27FC236}">
                <a16:creationId xmlns:a16="http://schemas.microsoft.com/office/drawing/2014/main" id="{7792C92A-46B4-4973-BBDB-B41A1AAA4D94}"/>
              </a:ext>
            </a:extLst>
          </p:cNvPr>
          <p:cNvSpPr>
            <a:spLocks noGrp="1"/>
          </p:cNvSpPr>
          <p:nvPr>
            <p:ph type="title"/>
          </p:nvPr>
        </p:nvSpPr>
        <p:spPr>
          <a:xfrm>
            <a:off x="738267" y="43039"/>
            <a:ext cx="10514108" cy="1325375"/>
          </a:xfrm>
        </p:spPr>
        <p:txBody>
          <a:bodyPr>
            <a:normAutofit/>
          </a:bodyPr>
          <a:lstStyle/>
          <a:p>
            <a:r>
              <a:rPr lang="en-US" sz="3600"/>
              <a:t>Release schedule, support &amp; patching</a:t>
            </a:r>
          </a:p>
        </p:txBody>
      </p:sp>
      <p:sp>
        <p:nvSpPr>
          <p:cNvPr id="3" name="Content Placeholder 2">
            <a:extLst>
              <a:ext uri="{FF2B5EF4-FFF2-40B4-BE49-F238E27FC236}">
                <a16:creationId xmlns:a16="http://schemas.microsoft.com/office/drawing/2014/main" id="{1470AD70-ADA0-47E0-947B-11A95CD6BE2E}"/>
              </a:ext>
            </a:extLst>
          </p:cNvPr>
          <p:cNvSpPr>
            <a:spLocks noGrp="1"/>
          </p:cNvSpPr>
          <p:nvPr>
            <p:ph idx="1"/>
          </p:nvPr>
        </p:nvSpPr>
        <p:spPr>
          <a:xfrm>
            <a:off x="995061" y="5147402"/>
            <a:ext cx="10201879" cy="1745868"/>
          </a:xfrm>
        </p:spPr>
        <p:txBody>
          <a:bodyPr>
            <a:normAutofit/>
          </a:bodyPr>
          <a:lstStyle/>
          <a:p>
            <a:r>
              <a:rPr lang="en-US" sz="1600">
                <a:latin typeface="Open Sans"/>
                <a:ea typeface="Open Sans"/>
                <a:cs typeface="Open Sans"/>
              </a:rPr>
              <a:t>A major version of .NET MAUI will ship with .NET going forward (.NET 7, .NET 8, etc.)</a:t>
            </a:r>
          </a:p>
          <a:p>
            <a:r>
              <a:rPr lang="en-US" sz="1600">
                <a:latin typeface="Open Sans"/>
                <a:ea typeface="Open Sans"/>
                <a:cs typeface="Open Sans"/>
              </a:rPr>
              <a:t>.NET MAUI is an optional workload with external dependencies (such as </a:t>
            </a:r>
            <a:r>
              <a:rPr lang="en-US" sz="1600" err="1">
                <a:latin typeface="Open Sans"/>
                <a:ea typeface="Open Sans"/>
                <a:cs typeface="Open Sans"/>
              </a:rPr>
              <a:t>Xcode</a:t>
            </a:r>
            <a:r>
              <a:rPr lang="en-US" sz="1600">
                <a:latin typeface="Open Sans"/>
                <a:ea typeface="Open Sans"/>
                <a:cs typeface="Open Sans"/>
              </a:rPr>
              <a:t> &amp; Android SDK tools)</a:t>
            </a:r>
          </a:p>
          <a:p>
            <a:r>
              <a:rPr lang="en-US" sz="1600">
                <a:latin typeface="Open Sans"/>
                <a:ea typeface="Open Sans"/>
                <a:cs typeface="Open Sans"/>
              </a:rPr>
              <a:t>A major version of .NET MAUI will receive patches for 6 months after a successor (major version) ships</a:t>
            </a:r>
          </a:p>
          <a:p>
            <a:r>
              <a:rPr lang="en-US" sz="1600">
                <a:latin typeface="Open Sans"/>
                <a:ea typeface="Open Sans"/>
                <a:cs typeface="Open Sans"/>
              </a:rPr>
              <a:t>Xamarin SDKs will receive support until May 2024</a:t>
            </a:r>
          </a:p>
        </p:txBody>
      </p:sp>
      <p:cxnSp>
        <p:nvCxnSpPr>
          <p:cNvPr id="5" name="Straight Arrow Connector 4">
            <a:extLst>
              <a:ext uri="{FF2B5EF4-FFF2-40B4-BE49-F238E27FC236}">
                <a16:creationId xmlns:a16="http://schemas.microsoft.com/office/drawing/2014/main" id="{E728D3F2-E8F7-49C9-A9BB-DF93A62D00D8}"/>
              </a:ext>
            </a:extLst>
          </p:cNvPr>
          <p:cNvCxnSpPr>
            <a:cxnSpLocks/>
          </p:cNvCxnSpPr>
          <p:nvPr/>
        </p:nvCxnSpPr>
        <p:spPr>
          <a:xfrm>
            <a:off x="1926609" y="2046584"/>
            <a:ext cx="5431185" cy="5597"/>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AC35CD9D-32A4-4188-9E58-764C28B49EDA}"/>
              </a:ext>
            </a:extLst>
          </p:cNvPr>
          <p:cNvCxnSpPr>
            <a:cxnSpLocks/>
            <a:stCxn id="314" idx="2"/>
          </p:cNvCxnSpPr>
          <p:nvPr/>
        </p:nvCxnSpPr>
        <p:spPr>
          <a:xfrm flipV="1">
            <a:off x="5385986" y="2189923"/>
            <a:ext cx="5696606" cy="26257"/>
          </a:xfrm>
          <a:prstGeom prst="straightConnector1">
            <a:avLst/>
          </a:prstGeom>
          <a:ln w="38100" cap="flat" cmpd="sng" algn="ctr">
            <a:solidFill>
              <a:schemeClr val="accent1"/>
            </a:solidFill>
            <a:prstDash val="solid"/>
            <a:round/>
            <a:headEnd type="none" w="med" len="med"/>
            <a:tailEnd type="oval" w="med" len="med"/>
          </a:ln>
        </p:spPr>
        <p:style>
          <a:lnRef idx="0">
            <a:scrgbClr r="0" g="0" b="0"/>
          </a:lnRef>
          <a:fillRef idx="0">
            <a:scrgbClr r="0" g="0" b="0"/>
          </a:fillRef>
          <a:effectRef idx="0">
            <a:scrgbClr r="0" g="0" b="0"/>
          </a:effectRef>
          <a:fontRef idx="minor">
            <a:schemeClr val="tx1"/>
          </a:fontRef>
        </p:style>
      </p:cxnSp>
      <p:cxnSp>
        <p:nvCxnSpPr>
          <p:cNvPr id="132" name="Straight Arrow Connector 131">
            <a:extLst>
              <a:ext uri="{FF2B5EF4-FFF2-40B4-BE49-F238E27FC236}">
                <a16:creationId xmlns:a16="http://schemas.microsoft.com/office/drawing/2014/main" id="{50AA9D18-758F-4EB8-B273-E8C163057420}"/>
              </a:ext>
            </a:extLst>
          </p:cNvPr>
          <p:cNvCxnSpPr>
            <a:cxnSpLocks/>
          </p:cNvCxnSpPr>
          <p:nvPr/>
        </p:nvCxnSpPr>
        <p:spPr>
          <a:xfrm flipV="1">
            <a:off x="9091755" y="2333512"/>
            <a:ext cx="5513592" cy="1"/>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grpSp>
        <p:nvGrpSpPr>
          <p:cNvPr id="321" name="Group 320">
            <a:extLst>
              <a:ext uri="{FF2B5EF4-FFF2-40B4-BE49-F238E27FC236}">
                <a16:creationId xmlns:a16="http://schemas.microsoft.com/office/drawing/2014/main" id="{BA19594C-7099-4990-A545-F629223CB54F}"/>
              </a:ext>
            </a:extLst>
          </p:cNvPr>
          <p:cNvGrpSpPr/>
          <p:nvPr/>
        </p:nvGrpSpPr>
        <p:grpSpPr>
          <a:xfrm>
            <a:off x="434090" y="1860409"/>
            <a:ext cx="1378994" cy="369332"/>
            <a:chOff x="433285" y="1884506"/>
            <a:chExt cx="1379190" cy="369384"/>
          </a:xfrm>
        </p:grpSpPr>
        <p:sp>
          <p:nvSpPr>
            <p:cNvPr id="52" name="TextBox 51">
              <a:extLst>
                <a:ext uri="{FF2B5EF4-FFF2-40B4-BE49-F238E27FC236}">
                  <a16:creationId xmlns:a16="http://schemas.microsoft.com/office/drawing/2014/main" id="{63DEBFBB-E524-4DBD-8D76-547575ACEA53}"/>
                </a:ext>
              </a:extLst>
            </p:cNvPr>
            <p:cNvSpPr txBox="1"/>
            <p:nvPr/>
          </p:nvSpPr>
          <p:spPr>
            <a:xfrm>
              <a:off x="433285" y="1884506"/>
              <a:ext cx="1200756" cy="369384"/>
            </a:xfrm>
            <a:prstGeom prst="rect">
              <a:avLst/>
            </a:prstGeom>
            <a:noFill/>
          </p:spPr>
          <p:txBody>
            <a:bodyPr wrap="none" rtlCol="0">
              <a:spAutoFit/>
            </a:bodyPr>
            <a:lstStyle/>
            <a:p>
              <a:pPr defTabSz="914225">
                <a:defRPr/>
              </a:pPr>
              <a:r>
                <a:rPr lang="en-US">
                  <a:solidFill>
                    <a:srgbClr val="FFFFFF"/>
                  </a:solidFill>
                  <a:latin typeface="Calibri" panose="020F0502020204030204"/>
                </a:rPr>
                <a:t>.NET MAUI</a:t>
              </a:r>
            </a:p>
          </p:txBody>
        </p:sp>
        <p:cxnSp>
          <p:nvCxnSpPr>
            <p:cNvPr id="140" name="Straight Connector 139">
              <a:extLst>
                <a:ext uri="{FF2B5EF4-FFF2-40B4-BE49-F238E27FC236}">
                  <a16:creationId xmlns:a16="http://schemas.microsoft.com/office/drawing/2014/main" id="{703BC4B5-11D5-4EC3-AAC8-16AF4A1AD4E4}"/>
                </a:ext>
              </a:extLst>
            </p:cNvPr>
            <p:cNvCxnSpPr>
              <a:stCxn id="52" idx="3"/>
              <a:endCxn id="68" idx="2"/>
            </p:cNvCxnSpPr>
            <p:nvPr/>
          </p:nvCxnSpPr>
          <p:spPr>
            <a:xfrm flipV="1">
              <a:off x="1634041" y="2069172"/>
              <a:ext cx="178434" cy="2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7" name="Group 306">
            <a:extLst>
              <a:ext uri="{FF2B5EF4-FFF2-40B4-BE49-F238E27FC236}">
                <a16:creationId xmlns:a16="http://schemas.microsoft.com/office/drawing/2014/main" id="{9706AC3B-7D3A-47DD-B728-FC90A1F63997}"/>
              </a:ext>
            </a:extLst>
          </p:cNvPr>
          <p:cNvGrpSpPr/>
          <p:nvPr/>
        </p:nvGrpSpPr>
        <p:grpSpPr>
          <a:xfrm>
            <a:off x="1466043" y="1943628"/>
            <a:ext cx="895439" cy="1130514"/>
            <a:chOff x="1465386" y="1943417"/>
            <a:chExt cx="895566" cy="1130674"/>
          </a:xfrm>
        </p:grpSpPr>
        <p:sp>
          <p:nvSpPr>
            <p:cNvPr id="68" name="Oval 67">
              <a:extLst>
                <a:ext uri="{FF2B5EF4-FFF2-40B4-BE49-F238E27FC236}">
                  <a16:creationId xmlns:a16="http://schemas.microsoft.com/office/drawing/2014/main" id="{81EFB7DA-08FD-4120-8309-EE140DC80DD5}"/>
                </a:ext>
              </a:extLst>
            </p:cNvPr>
            <p:cNvSpPr/>
            <p:nvPr/>
          </p:nvSpPr>
          <p:spPr>
            <a:xfrm>
              <a:off x="1812476" y="1943417"/>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Calibri" panose="020F0502020204030204"/>
              </a:endParaRPr>
            </a:p>
          </p:txBody>
        </p:sp>
        <p:cxnSp>
          <p:nvCxnSpPr>
            <p:cNvPr id="70" name="Straight Connector 69">
              <a:extLst>
                <a:ext uri="{FF2B5EF4-FFF2-40B4-BE49-F238E27FC236}">
                  <a16:creationId xmlns:a16="http://schemas.microsoft.com/office/drawing/2014/main" id="{E8089B68-D6A4-42BF-9190-2EA6CA7AAEB6}"/>
                </a:ext>
              </a:extLst>
            </p:cNvPr>
            <p:cNvCxnSpPr>
              <a:cxnSpLocks/>
              <a:stCxn id="68" idx="4"/>
              <a:endCxn id="72" idx="0"/>
            </p:cNvCxnSpPr>
            <p:nvPr/>
          </p:nvCxnSpPr>
          <p:spPr>
            <a:xfrm>
              <a:off x="1913169" y="2146288"/>
              <a:ext cx="0" cy="3959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699E663-E379-438D-B654-634304DF7E72}"/>
                </a:ext>
              </a:extLst>
            </p:cNvPr>
            <p:cNvSpPr txBox="1"/>
            <p:nvPr/>
          </p:nvSpPr>
          <p:spPr>
            <a:xfrm>
              <a:off x="1465386" y="2542279"/>
              <a:ext cx="895566" cy="531812"/>
            </a:xfrm>
            <a:prstGeom prst="rect">
              <a:avLst/>
            </a:prstGeom>
            <a:noFill/>
          </p:spPr>
          <p:txBody>
            <a:bodyPr wrap="none" rtlCol="0">
              <a:spAutoFit/>
            </a:bodyPr>
            <a:lstStyle/>
            <a:p>
              <a:pPr algn="ctr" defTabSz="914225">
                <a:defRPr/>
              </a:pPr>
              <a:r>
                <a:rPr lang="en-US" sz="1400">
                  <a:solidFill>
                    <a:srgbClr val="FFFFFF"/>
                  </a:solidFill>
                  <a:latin typeface="Calibri" panose="020F0502020204030204"/>
                </a:rPr>
                <a:t>.NET 7</a:t>
              </a:r>
            </a:p>
            <a:p>
              <a:pPr algn="ctr" defTabSz="914225">
                <a:defRPr/>
              </a:pPr>
              <a:r>
                <a:rPr lang="en-US" sz="1400">
                  <a:solidFill>
                    <a:srgbClr val="FFFFFF"/>
                  </a:solidFill>
                  <a:latin typeface="Calibri" panose="020F0502020204030204"/>
                </a:rPr>
                <a:t>Nov 2022</a:t>
              </a:r>
            </a:p>
          </p:txBody>
        </p:sp>
      </p:grpSp>
      <p:grpSp>
        <p:nvGrpSpPr>
          <p:cNvPr id="303" name="Group 302">
            <a:extLst>
              <a:ext uri="{FF2B5EF4-FFF2-40B4-BE49-F238E27FC236}">
                <a16:creationId xmlns:a16="http://schemas.microsoft.com/office/drawing/2014/main" id="{73279CEE-5F61-4D37-AE9C-A811F8EA82EB}"/>
              </a:ext>
            </a:extLst>
          </p:cNvPr>
          <p:cNvGrpSpPr/>
          <p:nvPr/>
        </p:nvGrpSpPr>
        <p:grpSpPr>
          <a:xfrm>
            <a:off x="1863268" y="1255529"/>
            <a:ext cx="5500743" cy="519049"/>
            <a:chOff x="1926017" y="1255220"/>
            <a:chExt cx="5438173" cy="519123"/>
          </a:xfrm>
        </p:grpSpPr>
        <p:sp>
          <p:nvSpPr>
            <p:cNvPr id="66" name="TextBox 65">
              <a:extLst>
                <a:ext uri="{FF2B5EF4-FFF2-40B4-BE49-F238E27FC236}">
                  <a16:creationId xmlns:a16="http://schemas.microsoft.com/office/drawing/2014/main" id="{D688DBD8-2C86-40AE-88D3-902B39A9C29E}"/>
                </a:ext>
              </a:extLst>
            </p:cNvPr>
            <p:cNvSpPr txBox="1"/>
            <p:nvPr/>
          </p:nvSpPr>
          <p:spPr>
            <a:xfrm>
              <a:off x="1926017" y="1255220"/>
              <a:ext cx="3988615" cy="312073"/>
            </a:xfrm>
            <a:prstGeom prst="rect">
              <a:avLst/>
            </a:prstGeom>
            <a:noFill/>
          </p:spPr>
          <p:txBody>
            <a:bodyPr wrap="none" rtlCol="0">
              <a:spAutoFit/>
            </a:bodyPr>
            <a:lstStyle/>
            <a:p>
              <a:pPr defTabSz="914225">
                <a:defRPr/>
              </a:pPr>
              <a:r>
                <a:rPr lang="en-US" sz="1400">
                  <a:solidFill>
                    <a:schemeClr val="bg1"/>
                  </a:solidFill>
                  <a:latin typeface="Calibri" panose="020F0502020204030204"/>
                </a:rPr>
                <a:t>Patches for 18 months (6 months after .NET 8 ships)</a:t>
              </a:r>
            </a:p>
          </p:txBody>
        </p:sp>
        <p:sp>
          <p:nvSpPr>
            <p:cNvPr id="46" name="Left Bracket 45">
              <a:extLst>
                <a:ext uri="{FF2B5EF4-FFF2-40B4-BE49-F238E27FC236}">
                  <a16:creationId xmlns:a16="http://schemas.microsoft.com/office/drawing/2014/main" id="{9E3466D9-77C7-4539-99B5-4F958B579C19}"/>
                </a:ext>
              </a:extLst>
            </p:cNvPr>
            <p:cNvSpPr/>
            <p:nvPr/>
          </p:nvSpPr>
          <p:spPr>
            <a:xfrm rot="5400000">
              <a:off x="4588745" y="-1001102"/>
              <a:ext cx="160938" cy="5389952"/>
            </a:xfrm>
            <a:prstGeom prst="lef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FFFFFF"/>
                </a:solidFill>
                <a:latin typeface="Calibri" panose="020F0502020204030204"/>
              </a:endParaRPr>
            </a:p>
          </p:txBody>
        </p:sp>
      </p:grpSp>
      <p:grpSp>
        <p:nvGrpSpPr>
          <p:cNvPr id="23" name="Group 22">
            <a:extLst>
              <a:ext uri="{FF2B5EF4-FFF2-40B4-BE49-F238E27FC236}">
                <a16:creationId xmlns:a16="http://schemas.microsoft.com/office/drawing/2014/main" id="{29877780-FB34-F3C0-A47A-27991CA455DF}"/>
              </a:ext>
            </a:extLst>
          </p:cNvPr>
          <p:cNvGrpSpPr/>
          <p:nvPr/>
        </p:nvGrpSpPr>
        <p:grpSpPr>
          <a:xfrm>
            <a:off x="5055038" y="2114760"/>
            <a:ext cx="895439" cy="980190"/>
            <a:chOff x="4776789" y="2114572"/>
            <a:chExt cx="895566" cy="980329"/>
          </a:xfrm>
        </p:grpSpPr>
        <p:grpSp>
          <p:nvGrpSpPr>
            <p:cNvPr id="309" name="Group 308">
              <a:extLst>
                <a:ext uri="{FF2B5EF4-FFF2-40B4-BE49-F238E27FC236}">
                  <a16:creationId xmlns:a16="http://schemas.microsoft.com/office/drawing/2014/main" id="{DFE83CCA-EFE7-4348-846D-E229892174D3}"/>
                </a:ext>
              </a:extLst>
            </p:cNvPr>
            <p:cNvGrpSpPr/>
            <p:nvPr/>
          </p:nvGrpSpPr>
          <p:grpSpPr>
            <a:xfrm>
              <a:off x="4776789" y="2116502"/>
              <a:ext cx="895566" cy="978399"/>
              <a:chOff x="4776789" y="2116502"/>
              <a:chExt cx="895566" cy="978399"/>
            </a:xfrm>
          </p:grpSpPr>
          <p:sp>
            <p:nvSpPr>
              <p:cNvPr id="75" name="Oval 74">
                <a:extLst>
                  <a:ext uri="{FF2B5EF4-FFF2-40B4-BE49-F238E27FC236}">
                    <a16:creationId xmlns:a16="http://schemas.microsoft.com/office/drawing/2014/main" id="{5A508A6E-83EF-456D-BB3D-64A752CF0EA0}"/>
                  </a:ext>
                </a:extLst>
              </p:cNvPr>
              <p:cNvSpPr/>
              <p:nvPr/>
            </p:nvSpPr>
            <p:spPr>
              <a:xfrm>
                <a:off x="5109449" y="2116502"/>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Calibri" panose="020F0502020204030204"/>
                </a:endParaRPr>
              </a:p>
            </p:txBody>
          </p:sp>
          <p:cxnSp>
            <p:nvCxnSpPr>
              <p:cNvPr id="112" name="Straight Connector 111">
                <a:extLst>
                  <a:ext uri="{FF2B5EF4-FFF2-40B4-BE49-F238E27FC236}">
                    <a16:creationId xmlns:a16="http://schemas.microsoft.com/office/drawing/2014/main" id="{3C0FDCC8-9DB6-452C-A0EE-F4C688EF1111}"/>
                  </a:ext>
                </a:extLst>
              </p:cNvPr>
              <p:cNvCxnSpPr>
                <a:cxnSpLocks/>
                <a:stCxn id="75" idx="4"/>
              </p:cNvCxnSpPr>
              <p:nvPr/>
            </p:nvCxnSpPr>
            <p:spPr>
              <a:xfrm>
                <a:off x="5210142" y="2319373"/>
                <a:ext cx="0" cy="221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E713B90C-6BD5-4938-AFDF-85908A6FA3DC}"/>
                  </a:ext>
                </a:extLst>
              </p:cNvPr>
              <p:cNvSpPr txBox="1"/>
              <p:nvPr/>
            </p:nvSpPr>
            <p:spPr>
              <a:xfrm>
                <a:off x="4776789" y="2563089"/>
                <a:ext cx="895566" cy="531812"/>
              </a:xfrm>
              <a:prstGeom prst="rect">
                <a:avLst/>
              </a:prstGeom>
              <a:noFill/>
            </p:spPr>
            <p:txBody>
              <a:bodyPr wrap="none" rtlCol="0">
                <a:spAutoFit/>
              </a:bodyPr>
              <a:lstStyle/>
              <a:p>
                <a:pPr algn="ctr" defTabSz="914225">
                  <a:defRPr/>
                </a:pPr>
                <a:r>
                  <a:rPr lang="en-US" sz="1400">
                    <a:solidFill>
                      <a:srgbClr val="FFFFFF"/>
                    </a:solidFill>
                    <a:latin typeface="Calibri" panose="020F0502020204030204"/>
                  </a:rPr>
                  <a:t>.NET 8</a:t>
                </a:r>
              </a:p>
              <a:p>
                <a:pPr algn="ctr" defTabSz="914225">
                  <a:defRPr/>
                </a:pPr>
                <a:r>
                  <a:rPr lang="en-US" sz="1400">
                    <a:solidFill>
                      <a:srgbClr val="FFFFFF"/>
                    </a:solidFill>
                    <a:latin typeface="Calibri" panose="020F0502020204030204"/>
                  </a:rPr>
                  <a:t>Nov 2023</a:t>
                </a:r>
              </a:p>
            </p:txBody>
          </p:sp>
        </p:grpSp>
        <p:sp>
          <p:nvSpPr>
            <p:cNvPr id="314" name="Oval 313">
              <a:extLst>
                <a:ext uri="{FF2B5EF4-FFF2-40B4-BE49-F238E27FC236}">
                  <a16:creationId xmlns:a16="http://schemas.microsoft.com/office/drawing/2014/main" id="{B26EAECC-096E-4F6F-B417-69B2CC1C4998}"/>
                </a:ext>
              </a:extLst>
            </p:cNvPr>
            <p:cNvSpPr/>
            <p:nvPr/>
          </p:nvSpPr>
          <p:spPr>
            <a:xfrm>
              <a:off x="5107783" y="2114572"/>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Calibri" panose="020F0502020204030204"/>
              </a:endParaRPr>
            </a:p>
          </p:txBody>
        </p:sp>
      </p:grpSp>
      <p:grpSp>
        <p:nvGrpSpPr>
          <p:cNvPr id="24" name="Group 23">
            <a:extLst>
              <a:ext uri="{FF2B5EF4-FFF2-40B4-BE49-F238E27FC236}">
                <a16:creationId xmlns:a16="http://schemas.microsoft.com/office/drawing/2014/main" id="{642BB273-42C5-795F-BD97-BD328BF002B8}"/>
              </a:ext>
            </a:extLst>
          </p:cNvPr>
          <p:cNvGrpSpPr/>
          <p:nvPr/>
        </p:nvGrpSpPr>
        <p:grpSpPr>
          <a:xfrm>
            <a:off x="8644035" y="2237364"/>
            <a:ext cx="895439" cy="842777"/>
            <a:chOff x="8644397" y="2237195"/>
            <a:chExt cx="895566" cy="842896"/>
          </a:xfrm>
        </p:grpSpPr>
        <p:grpSp>
          <p:nvGrpSpPr>
            <p:cNvPr id="311" name="Group 310">
              <a:extLst>
                <a:ext uri="{FF2B5EF4-FFF2-40B4-BE49-F238E27FC236}">
                  <a16:creationId xmlns:a16="http://schemas.microsoft.com/office/drawing/2014/main" id="{5DAF1457-EBBA-4398-BA43-04742E5F804F}"/>
                </a:ext>
              </a:extLst>
            </p:cNvPr>
            <p:cNvGrpSpPr/>
            <p:nvPr/>
          </p:nvGrpSpPr>
          <p:grpSpPr>
            <a:xfrm>
              <a:off x="8644397" y="2239762"/>
              <a:ext cx="895566" cy="840329"/>
              <a:chOff x="8644397" y="2239762"/>
              <a:chExt cx="895566" cy="840329"/>
            </a:xfrm>
          </p:grpSpPr>
          <p:sp>
            <p:nvSpPr>
              <p:cNvPr id="134" name="Oval 133">
                <a:extLst>
                  <a:ext uri="{FF2B5EF4-FFF2-40B4-BE49-F238E27FC236}">
                    <a16:creationId xmlns:a16="http://schemas.microsoft.com/office/drawing/2014/main" id="{BEA765AC-2412-481A-A376-DB1ED33CB26E}"/>
                  </a:ext>
                </a:extLst>
              </p:cNvPr>
              <p:cNvSpPr/>
              <p:nvPr/>
            </p:nvSpPr>
            <p:spPr>
              <a:xfrm>
                <a:off x="8991487" y="2239762"/>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Calibri" panose="020F0502020204030204"/>
                </a:endParaRPr>
              </a:p>
            </p:txBody>
          </p:sp>
          <p:sp>
            <p:nvSpPr>
              <p:cNvPr id="136" name="TextBox 135">
                <a:extLst>
                  <a:ext uri="{FF2B5EF4-FFF2-40B4-BE49-F238E27FC236}">
                    <a16:creationId xmlns:a16="http://schemas.microsoft.com/office/drawing/2014/main" id="{BEC37872-BCAB-417A-893F-78CFC1F6CCDF}"/>
                  </a:ext>
                </a:extLst>
              </p:cNvPr>
              <p:cNvSpPr txBox="1"/>
              <p:nvPr/>
            </p:nvSpPr>
            <p:spPr>
              <a:xfrm>
                <a:off x="8644397" y="2548279"/>
                <a:ext cx="895566" cy="531812"/>
              </a:xfrm>
              <a:prstGeom prst="rect">
                <a:avLst/>
              </a:prstGeom>
              <a:noFill/>
            </p:spPr>
            <p:txBody>
              <a:bodyPr wrap="none" rtlCol="0">
                <a:spAutoFit/>
              </a:bodyPr>
              <a:lstStyle/>
              <a:p>
                <a:pPr algn="ctr" defTabSz="914225">
                  <a:defRPr/>
                </a:pPr>
                <a:r>
                  <a:rPr lang="en-US" sz="1400">
                    <a:solidFill>
                      <a:srgbClr val="FFFFFF"/>
                    </a:solidFill>
                    <a:latin typeface="Calibri" panose="020F0502020204030204"/>
                  </a:rPr>
                  <a:t>.NET 9</a:t>
                </a:r>
              </a:p>
              <a:p>
                <a:pPr algn="ctr" defTabSz="914225">
                  <a:defRPr/>
                </a:pPr>
                <a:r>
                  <a:rPr lang="en-US" sz="1400">
                    <a:solidFill>
                      <a:srgbClr val="FFFFFF"/>
                    </a:solidFill>
                    <a:latin typeface="Calibri" panose="020F0502020204030204"/>
                  </a:rPr>
                  <a:t>Nov 2024</a:t>
                </a:r>
              </a:p>
            </p:txBody>
          </p:sp>
          <p:cxnSp>
            <p:nvCxnSpPr>
              <p:cNvPr id="147" name="Straight Connector 146">
                <a:extLst>
                  <a:ext uri="{FF2B5EF4-FFF2-40B4-BE49-F238E27FC236}">
                    <a16:creationId xmlns:a16="http://schemas.microsoft.com/office/drawing/2014/main" id="{00C5F098-284C-4961-8D2D-FBE13B88B883}"/>
                  </a:ext>
                </a:extLst>
              </p:cNvPr>
              <p:cNvCxnSpPr>
                <a:cxnSpLocks/>
                <a:stCxn id="134" idx="4"/>
              </p:cNvCxnSpPr>
              <p:nvPr/>
            </p:nvCxnSpPr>
            <p:spPr>
              <a:xfrm>
                <a:off x="9092180" y="2442633"/>
                <a:ext cx="0" cy="1204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0" name="Oval 319">
              <a:extLst>
                <a:ext uri="{FF2B5EF4-FFF2-40B4-BE49-F238E27FC236}">
                  <a16:creationId xmlns:a16="http://schemas.microsoft.com/office/drawing/2014/main" id="{4AD8DCA9-11A3-42CB-AD00-8120D4C8D01F}"/>
                </a:ext>
              </a:extLst>
            </p:cNvPr>
            <p:cNvSpPr/>
            <p:nvPr/>
          </p:nvSpPr>
          <p:spPr>
            <a:xfrm>
              <a:off x="8991487" y="2237195"/>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Calibri" panose="020F0502020204030204"/>
              </a:endParaRPr>
            </a:p>
          </p:txBody>
        </p:sp>
      </p:grpSp>
      <p:grpSp>
        <p:nvGrpSpPr>
          <p:cNvPr id="4" name="Group 3">
            <a:extLst>
              <a:ext uri="{FF2B5EF4-FFF2-40B4-BE49-F238E27FC236}">
                <a16:creationId xmlns:a16="http://schemas.microsoft.com/office/drawing/2014/main" id="{2820241F-5547-B3CD-0925-85F013471148}"/>
              </a:ext>
            </a:extLst>
          </p:cNvPr>
          <p:cNvGrpSpPr/>
          <p:nvPr/>
        </p:nvGrpSpPr>
        <p:grpSpPr>
          <a:xfrm>
            <a:off x="370737" y="4539045"/>
            <a:ext cx="6944290" cy="374793"/>
            <a:chOff x="399108" y="3391329"/>
            <a:chExt cx="2983632" cy="374846"/>
          </a:xfrm>
        </p:grpSpPr>
        <p:sp>
          <p:nvSpPr>
            <p:cNvPr id="6" name="TextBox 5">
              <a:extLst>
                <a:ext uri="{FF2B5EF4-FFF2-40B4-BE49-F238E27FC236}">
                  <a16:creationId xmlns:a16="http://schemas.microsoft.com/office/drawing/2014/main" id="{F726A71C-7122-FDB4-2D7C-9F03733A189F}"/>
                </a:ext>
              </a:extLst>
            </p:cNvPr>
            <p:cNvSpPr txBox="1"/>
            <p:nvPr/>
          </p:nvSpPr>
          <p:spPr>
            <a:xfrm>
              <a:off x="399108" y="3391329"/>
              <a:ext cx="427234" cy="374846"/>
            </a:xfrm>
            <a:prstGeom prst="rect">
              <a:avLst/>
            </a:prstGeom>
            <a:noFill/>
          </p:spPr>
          <p:txBody>
            <a:bodyPr wrap="square" rtlCol="0">
              <a:spAutoFit/>
            </a:bodyPr>
            <a:lstStyle/>
            <a:p>
              <a:pPr defTabSz="914225">
                <a:defRPr/>
              </a:pPr>
              <a:r>
                <a:rPr lang="en-US">
                  <a:solidFill>
                    <a:srgbClr val="FFFFFF"/>
                  </a:solidFill>
                  <a:latin typeface="Calibri" panose="020F0502020204030204"/>
                </a:rPr>
                <a:t>Xamarin</a:t>
              </a:r>
            </a:p>
          </p:txBody>
        </p:sp>
        <p:cxnSp>
          <p:nvCxnSpPr>
            <p:cNvPr id="7" name="Straight Connector 6">
              <a:extLst>
                <a:ext uri="{FF2B5EF4-FFF2-40B4-BE49-F238E27FC236}">
                  <a16:creationId xmlns:a16="http://schemas.microsoft.com/office/drawing/2014/main" id="{1A3EA870-E055-3219-BA86-5C28CD59612F}"/>
                </a:ext>
              </a:extLst>
            </p:cNvPr>
            <p:cNvCxnSpPr>
              <a:cxnSpLocks/>
              <a:stCxn id="6" idx="3"/>
            </p:cNvCxnSpPr>
            <p:nvPr/>
          </p:nvCxnSpPr>
          <p:spPr>
            <a:xfrm flipV="1">
              <a:off x="826342" y="3575995"/>
              <a:ext cx="2556398" cy="2757"/>
            </a:xfrm>
            <a:prstGeom prst="line">
              <a:avLst/>
            </a:prstGeom>
            <a:ln w="31750" cap="rnd"/>
          </p:spPr>
          <p:style>
            <a:lnRef idx="1">
              <a:schemeClr val="accent1"/>
            </a:lnRef>
            <a:fillRef idx="0">
              <a:schemeClr val="accent1"/>
            </a:fillRef>
            <a:effectRef idx="0">
              <a:schemeClr val="accent1"/>
            </a:effectRef>
            <a:fontRef idx="minor">
              <a:schemeClr val="tx1"/>
            </a:fontRef>
          </p:style>
        </p:cxnSp>
      </p:grpSp>
      <p:sp>
        <p:nvSpPr>
          <p:cNvPr id="318" name="Oval 317">
            <a:extLst>
              <a:ext uri="{FF2B5EF4-FFF2-40B4-BE49-F238E27FC236}">
                <a16:creationId xmlns:a16="http://schemas.microsoft.com/office/drawing/2014/main" id="{EFD8BBA3-65B2-4D8E-8788-B9344F6A0727}"/>
              </a:ext>
            </a:extLst>
          </p:cNvPr>
          <p:cNvSpPr/>
          <p:nvPr/>
        </p:nvSpPr>
        <p:spPr>
          <a:xfrm>
            <a:off x="7257116" y="4616287"/>
            <a:ext cx="201357" cy="20284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Calibri" panose="020F0502020204030204"/>
            </a:endParaRPr>
          </a:p>
        </p:txBody>
      </p:sp>
      <p:sp>
        <p:nvSpPr>
          <p:cNvPr id="18" name="TextBox 17">
            <a:extLst>
              <a:ext uri="{FF2B5EF4-FFF2-40B4-BE49-F238E27FC236}">
                <a16:creationId xmlns:a16="http://schemas.microsoft.com/office/drawing/2014/main" id="{209C2A83-94BE-97D3-CAE1-C53963F5DEF2}"/>
              </a:ext>
            </a:extLst>
          </p:cNvPr>
          <p:cNvSpPr txBox="1"/>
          <p:nvPr/>
        </p:nvSpPr>
        <p:spPr>
          <a:xfrm>
            <a:off x="7458474" y="4563841"/>
            <a:ext cx="1471302" cy="312029"/>
          </a:xfrm>
          <a:prstGeom prst="rect">
            <a:avLst/>
          </a:prstGeom>
          <a:noFill/>
        </p:spPr>
        <p:txBody>
          <a:bodyPr wrap="square" rtlCol="0">
            <a:spAutoFit/>
          </a:bodyPr>
          <a:lstStyle/>
          <a:p>
            <a:r>
              <a:rPr lang="en-US" sz="1400">
                <a:solidFill>
                  <a:schemeClr val="bg1"/>
                </a:solidFill>
              </a:rPr>
              <a:t>EOS May 2024</a:t>
            </a:r>
          </a:p>
        </p:txBody>
      </p:sp>
      <p:grpSp>
        <p:nvGrpSpPr>
          <p:cNvPr id="44" name="Group 43">
            <a:extLst>
              <a:ext uri="{FF2B5EF4-FFF2-40B4-BE49-F238E27FC236}">
                <a16:creationId xmlns:a16="http://schemas.microsoft.com/office/drawing/2014/main" id="{A1A8AE59-2F2B-5117-4E36-C1E9AB544443}"/>
              </a:ext>
            </a:extLst>
          </p:cNvPr>
          <p:cNvGrpSpPr/>
          <p:nvPr/>
        </p:nvGrpSpPr>
        <p:grpSpPr>
          <a:xfrm>
            <a:off x="370737" y="3084900"/>
            <a:ext cx="12289627" cy="681227"/>
            <a:chOff x="369924" y="3084851"/>
            <a:chExt cx="12291371" cy="681324"/>
          </a:xfrm>
        </p:grpSpPr>
        <p:sp>
          <p:nvSpPr>
            <p:cNvPr id="54" name="TextBox 53">
              <a:extLst>
                <a:ext uri="{FF2B5EF4-FFF2-40B4-BE49-F238E27FC236}">
                  <a16:creationId xmlns:a16="http://schemas.microsoft.com/office/drawing/2014/main" id="{2D4A3345-BA3B-4E70-974D-949CC0388A0C}"/>
                </a:ext>
              </a:extLst>
            </p:cNvPr>
            <p:cNvSpPr txBox="1"/>
            <p:nvPr/>
          </p:nvSpPr>
          <p:spPr>
            <a:xfrm>
              <a:off x="369924" y="3391329"/>
              <a:ext cx="839604" cy="374846"/>
            </a:xfrm>
            <a:prstGeom prst="rect">
              <a:avLst/>
            </a:prstGeom>
            <a:noFill/>
          </p:spPr>
          <p:txBody>
            <a:bodyPr wrap="square" rtlCol="0">
              <a:spAutoFit/>
            </a:bodyPr>
            <a:lstStyle/>
            <a:p>
              <a:pPr defTabSz="914225">
                <a:defRPr/>
              </a:pPr>
              <a:r>
                <a:rPr lang="en-US" err="1">
                  <a:solidFill>
                    <a:srgbClr val="FFFFFF"/>
                  </a:solidFill>
                  <a:latin typeface="Calibri" panose="020F0502020204030204"/>
                </a:rPr>
                <a:t>Xcode</a:t>
              </a:r>
              <a:endParaRPr lang="en-US">
                <a:solidFill>
                  <a:srgbClr val="FFFFFF"/>
                </a:solidFill>
                <a:latin typeface="Calibri" panose="020F0502020204030204"/>
              </a:endParaRPr>
            </a:p>
          </p:txBody>
        </p:sp>
        <p:cxnSp>
          <p:nvCxnSpPr>
            <p:cNvPr id="142" name="Straight Connector 141">
              <a:extLst>
                <a:ext uri="{FF2B5EF4-FFF2-40B4-BE49-F238E27FC236}">
                  <a16:creationId xmlns:a16="http://schemas.microsoft.com/office/drawing/2014/main" id="{4521DD49-2988-40A4-9280-7DCEA7F5DF0B}"/>
                </a:ext>
              </a:extLst>
            </p:cNvPr>
            <p:cNvCxnSpPr>
              <a:cxnSpLocks/>
              <a:stCxn id="54" idx="3"/>
            </p:cNvCxnSpPr>
            <p:nvPr/>
          </p:nvCxnSpPr>
          <p:spPr>
            <a:xfrm flipV="1">
              <a:off x="1209528" y="3575995"/>
              <a:ext cx="11451767" cy="2757"/>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53E0356-A54A-BFD7-C6CF-417125389F88}"/>
                </a:ext>
              </a:extLst>
            </p:cNvPr>
            <p:cNvGrpSpPr/>
            <p:nvPr/>
          </p:nvGrpSpPr>
          <p:grpSpPr>
            <a:xfrm>
              <a:off x="1714458" y="3084851"/>
              <a:ext cx="370614" cy="594628"/>
              <a:chOff x="4414959" y="3120257"/>
              <a:chExt cx="370614" cy="594628"/>
            </a:xfrm>
          </p:grpSpPr>
          <p:cxnSp>
            <p:nvCxnSpPr>
              <p:cNvPr id="93" name="Straight Connector 92">
                <a:extLst>
                  <a:ext uri="{FF2B5EF4-FFF2-40B4-BE49-F238E27FC236}">
                    <a16:creationId xmlns:a16="http://schemas.microsoft.com/office/drawing/2014/main" id="{6B4B251C-683A-42D9-A368-6EB33CA19706}"/>
                  </a:ext>
                </a:extLst>
              </p:cNvPr>
              <p:cNvCxnSpPr>
                <a:cxnSpLocks/>
                <a:endCxn id="91" idx="0"/>
              </p:cNvCxnSpPr>
              <p:nvPr/>
            </p:nvCxnSpPr>
            <p:spPr>
              <a:xfrm>
                <a:off x="4600266" y="3381373"/>
                <a:ext cx="0" cy="130641"/>
              </a:xfrm>
              <a:prstGeom prst="line">
                <a:avLst/>
              </a:prstGeom>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91F22A69-FEE3-4BFE-A1BA-2E23486F6394}"/>
                  </a:ext>
                </a:extLst>
              </p:cNvPr>
              <p:cNvSpPr/>
              <p:nvPr/>
            </p:nvSpPr>
            <p:spPr>
              <a:xfrm>
                <a:off x="4499573" y="3512014"/>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chemeClr val="bg2">
                      <a:lumMod val="60000"/>
                      <a:lumOff val="40000"/>
                    </a:schemeClr>
                  </a:solidFill>
                  <a:latin typeface="Calibri" panose="020F0502020204030204"/>
                </a:endParaRPr>
              </a:p>
            </p:txBody>
          </p:sp>
          <p:sp>
            <p:nvSpPr>
              <p:cNvPr id="100" name="TextBox 99">
                <a:extLst>
                  <a:ext uri="{FF2B5EF4-FFF2-40B4-BE49-F238E27FC236}">
                    <a16:creationId xmlns:a16="http://schemas.microsoft.com/office/drawing/2014/main" id="{749BB5DA-4CD0-4542-9A56-BA70AB649314}"/>
                  </a:ext>
                </a:extLst>
              </p:cNvPr>
              <p:cNvSpPr txBox="1"/>
              <p:nvPr/>
            </p:nvSpPr>
            <p:spPr>
              <a:xfrm>
                <a:off x="4414959" y="3120257"/>
                <a:ext cx="370614" cy="312073"/>
              </a:xfrm>
              <a:prstGeom prst="rect">
                <a:avLst/>
              </a:prstGeom>
              <a:noFill/>
              <a:ln>
                <a:noFill/>
              </a:ln>
            </p:spPr>
            <p:txBody>
              <a:bodyPr wrap="none" rtlCol="0">
                <a:spAutoFit/>
              </a:bodyPr>
              <a:lstStyle/>
              <a:p>
                <a:pPr algn="ctr" defTabSz="914225">
                  <a:defRPr/>
                </a:pPr>
                <a:r>
                  <a:rPr lang="en-US" sz="1400">
                    <a:solidFill>
                      <a:schemeClr val="bg2">
                        <a:lumMod val="60000"/>
                        <a:lumOff val="40000"/>
                      </a:schemeClr>
                    </a:solidFill>
                    <a:latin typeface="Calibri" panose="020F0502020204030204"/>
                  </a:rPr>
                  <a:t>14</a:t>
                </a:r>
              </a:p>
            </p:txBody>
          </p:sp>
        </p:grpSp>
        <p:sp>
          <p:nvSpPr>
            <p:cNvPr id="29" name="Oval 28">
              <a:extLst>
                <a:ext uri="{FF2B5EF4-FFF2-40B4-BE49-F238E27FC236}">
                  <a16:creationId xmlns:a16="http://schemas.microsoft.com/office/drawing/2014/main" id="{887AA0ED-BBE6-6094-B195-5B3F49F4F22C}"/>
                </a:ext>
              </a:extLst>
            </p:cNvPr>
            <p:cNvSpPr/>
            <p:nvPr/>
          </p:nvSpPr>
          <p:spPr>
            <a:xfrm>
              <a:off x="5395279" y="3477572"/>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chemeClr val="bg2">
                    <a:lumMod val="60000"/>
                    <a:lumOff val="40000"/>
                  </a:schemeClr>
                </a:solidFill>
                <a:latin typeface="Calibri" panose="020F0502020204030204"/>
              </a:endParaRPr>
            </a:p>
          </p:txBody>
        </p:sp>
        <p:sp>
          <p:nvSpPr>
            <p:cNvPr id="37" name="Oval 36">
              <a:extLst>
                <a:ext uri="{FF2B5EF4-FFF2-40B4-BE49-F238E27FC236}">
                  <a16:creationId xmlns:a16="http://schemas.microsoft.com/office/drawing/2014/main" id="{2EF5A63D-2BE8-83D9-A28D-699AB72B36CD}"/>
                </a:ext>
              </a:extLst>
            </p:cNvPr>
            <p:cNvSpPr/>
            <p:nvPr/>
          </p:nvSpPr>
          <p:spPr>
            <a:xfrm>
              <a:off x="8991486" y="3476608"/>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chemeClr val="bg2">
                    <a:lumMod val="60000"/>
                    <a:lumOff val="40000"/>
                  </a:schemeClr>
                </a:solidFill>
                <a:latin typeface="Calibri" panose="020F0502020204030204"/>
              </a:endParaRPr>
            </a:p>
          </p:txBody>
        </p:sp>
      </p:grpSp>
      <p:grpSp>
        <p:nvGrpSpPr>
          <p:cNvPr id="80" name="Group 79">
            <a:extLst>
              <a:ext uri="{FF2B5EF4-FFF2-40B4-BE49-F238E27FC236}">
                <a16:creationId xmlns:a16="http://schemas.microsoft.com/office/drawing/2014/main" id="{54E60EE5-8D3F-0D5C-DE3B-092AF192EB68}"/>
              </a:ext>
            </a:extLst>
          </p:cNvPr>
          <p:cNvGrpSpPr/>
          <p:nvPr/>
        </p:nvGrpSpPr>
        <p:grpSpPr>
          <a:xfrm>
            <a:off x="370738" y="3709355"/>
            <a:ext cx="11941333" cy="684583"/>
            <a:chOff x="369925" y="3709395"/>
            <a:chExt cx="11943027" cy="684680"/>
          </a:xfrm>
        </p:grpSpPr>
        <p:grpSp>
          <p:nvGrpSpPr>
            <p:cNvPr id="43" name="Group 42">
              <a:extLst>
                <a:ext uri="{FF2B5EF4-FFF2-40B4-BE49-F238E27FC236}">
                  <a16:creationId xmlns:a16="http://schemas.microsoft.com/office/drawing/2014/main" id="{980B9982-65FF-4AA3-C30C-A25DB3382FD2}"/>
                </a:ext>
              </a:extLst>
            </p:cNvPr>
            <p:cNvGrpSpPr/>
            <p:nvPr/>
          </p:nvGrpSpPr>
          <p:grpSpPr>
            <a:xfrm>
              <a:off x="369925" y="4019229"/>
              <a:ext cx="11943027" cy="374846"/>
              <a:chOff x="369925" y="3845061"/>
              <a:chExt cx="11943027" cy="374846"/>
            </a:xfrm>
          </p:grpSpPr>
          <p:sp>
            <p:nvSpPr>
              <p:cNvPr id="10" name="TextBox 9">
                <a:extLst>
                  <a:ext uri="{FF2B5EF4-FFF2-40B4-BE49-F238E27FC236}">
                    <a16:creationId xmlns:a16="http://schemas.microsoft.com/office/drawing/2014/main" id="{BD04B79F-B898-7CA1-1563-801D394038A5}"/>
                  </a:ext>
                </a:extLst>
              </p:cNvPr>
              <p:cNvSpPr txBox="1"/>
              <p:nvPr/>
            </p:nvSpPr>
            <p:spPr>
              <a:xfrm>
                <a:off x="369925" y="3845061"/>
                <a:ext cx="994512" cy="374846"/>
              </a:xfrm>
              <a:prstGeom prst="rect">
                <a:avLst/>
              </a:prstGeom>
              <a:noFill/>
            </p:spPr>
            <p:txBody>
              <a:bodyPr wrap="square" rtlCol="0">
                <a:spAutoFit/>
              </a:bodyPr>
              <a:lstStyle/>
              <a:p>
                <a:pPr defTabSz="914225">
                  <a:defRPr/>
                </a:pPr>
                <a:r>
                  <a:rPr lang="en-US">
                    <a:solidFill>
                      <a:srgbClr val="FFFFFF"/>
                    </a:solidFill>
                    <a:latin typeface="Calibri" panose="020F0502020204030204"/>
                  </a:rPr>
                  <a:t>Android</a:t>
                </a:r>
              </a:p>
            </p:txBody>
          </p:sp>
          <p:cxnSp>
            <p:nvCxnSpPr>
              <p:cNvPr id="11" name="Straight Connector 10">
                <a:extLst>
                  <a:ext uri="{FF2B5EF4-FFF2-40B4-BE49-F238E27FC236}">
                    <a16:creationId xmlns:a16="http://schemas.microsoft.com/office/drawing/2014/main" id="{0EE83053-CD19-D1B2-EDC4-FE8E2E73E40A}"/>
                  </a:ext>
                </a:extLst>
              </p:cNvPr>
              <p:cNvCxnSpPr>
                <a:cxnSpLocks/>
                <a:stCxn id="10" idx="3"/>
              </p:cNvCxnSpPr>
              <p:nvPr/>
            </p:nvCxnSpPr>
            <p:spPr>
              <a:xfrm flipV="1">
                <a:off x="1364437" y="4029727"/>
                <a:ext cx="10948515" cy="275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Oval 49">
              <a:extLst>
                <a:ext uri="{FF2B5EF4-FFF2-40B4-BE49-F238E27FC236}">
                  <a16:creationId xmlns:a16="http://schemas.microsoft.com/office/drawing/2014/main" id="{34B3D679-9534-E3E0-A5E0-9A82A5A59CB6}"/>
                </a:ext>
              </a:extLst>
            </p:cNvPr>
            <p:cNvSpPr/>
            <p:nvPr/>
          </p:nvSpPr>
          <p:spPr>
            <a:xfrm>
              <a:off x="1799072" y="4129137"/>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chemeClr val="bg2">
                    <a:lumMod val="60000"/>
                    <a:lumOff val="40000"/>
                  </a:schemeClr>
                </a:solidFill>
                <a:latin typeface="Calibri" panose="020F0502020204030204"/>
              </a:endParaRPr>
            </a:p>
          </p:txBody>
        </p:sp>
        <p:sp>
          <p:nvSpPr>
            <p:cNvPr id="53" name="Oval 52">
              <a:extLst>
                <a:ext uri="{FF2B5EF4-FFF2-40B4-BE49-F238E27FC236}">
                  <a16:creationId xmlns:a16="http://schemas.microsoft.com/office/drawing/2014/main" id="{F755D0F0-13EE-1F1F-4E34-82CE0F00F2CC}"/>
                </a:ext>
              </a:extLst>
            </p:cNvPr>
            <p:cNvSpPr/>
            <p:nvPr/>
          </p:nvSpPr>
          <p:spPr>
            <a:xfrm>
              <a:off x="5385885" y="4119875"/>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chemeClr val="bg2">
                    <a:lumMod val="60000"/>
                    <a:lumOff val="40000"/>
                  </a:schemeClr>
                </a:solidFill>
                <a:latin typeface="Calibri" panose="020F0502020204030204"/>
              </a:endParaRPr>
            </a:p>
          </p:txBody>
        </p:sp>
        <p:sp>
          <p:nvSpPr>
            <p:cNvPr id="56" name="Oval 55">
              <a:extLst>
                <a:ext uri="{FF2B5EF4-FFF2-40B4-BE49-F238E27FC236}">
                  <a16:creationId xmlns:a16="http://schemas.microsoft.com/office/drawing/2014/main" id="{6C70AD8D-1F77-738B-7548-846C55A4FE02}"/>
                </a:ext>
              </a:extLst>
            </p:cNvPr>
            <p:cNvSpPr/>
            <p:nvPr/>
          </p:nvSpPr>
          <p:spPr>
            <a:xfrm>
              <a:off x="8990655" y="4119875"/>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chemeClr val="bg2">
                    <a:lumMod val="60000"/>
                    <a:lumOff val="40000"/>
                  </a:schemeClr>
                </a:solidFill>
                <a:latin typeface="Calibri" panose="020F0502020204030204"/>
              </a:endParaRPr>
            </a:p>
          </p:txBody>
        </p:sp>
        <p:sp>
          <p:nvSpPr>
            <p:cNvPr id="58" name="TextBox 57">
              <a:extLst>
                <a:ext uri="{FF2B5EF4-FFF2-40B4-BE49-F238E27FC236}">
                  <a16:creationId xmlns:a16="http://schemas.microsoft.com/office/drawing/2014/main" id="{CFB4FF30-75C9-359D-9354-1520B4991C29}"/>
                </a:ext>
              </a:extLst>
            </p:cNvPr>
            <p:cNvSpPr txBox="1"/>
            <p:nvPr/>
          </p:nvSpPr>
          <p:spPr>
            <a:xfrm>
              <a:off x="1574637" y="3709395"/>
              <a:ext cx="644728" cy="312073"/>
            </a:xfrm>
            <a:prstGeom prst="rect">
              <a:avLst/>
            </a:prstGeom>
            <a:noFill/>
            <a:ln>
              <a:noFill/>
            </a:ln>
          </p:spPr>
          <p:txBody>
            <a:bodyPr wrap="none" rtlCol="0">
              <a:spAutoFit/>
            </a:bodyPr>
            <a:lstStyle/>
            <a:p>
              <a:pPr algn="ctr" defTabSz="914225">
                <a:defRPr/>
              </a:pPr>
              <a:r>
                <a:rPr lang="en-US" sz="1400">
                  <a:solidFill>
                    <a:schemeClr val="bg2">
                      <a:lumMod val="60000"/>
                      <a:lumOff val="40000"/>
                    </a:schemeClr>
                  </a:solidFill>
                  <a:latin typeface="Calibri" panose="020F0502020204030204"/>
                </a:rPr>
                <a:t>32, 33</a:t>
              </a:r>
            </a:p>
          </p:txBody>
        </p:sp>
        <p:cxnSp>
          <p:nvCxnSpPr>
            <p:cNvPr id="60" name="Straight Connector 59">
              <a:extLst>
                <a:ext uri="{FF2B5EF4-FFF2-40B4-BE49-F238E27FC236}">
                  <a16:creationId xmlns:a16="http://schemas.microsoft.com/office/drawing/2014/main" id="{B17BA63D-00B8-B8F6-F1A8-0025AE74E0D2}"/>
                </a:ext>
              </a:extLst>
            </p:cNvPr>
            <p:cNvCxnSpPr>
              <a:cxnSpLocks/>
              <a:stCxn id="50" idx="0"/>
            </p:cNvCxnSpPr>
            <p:nvPr/>
          </p:nvCxnSpPr>
          <p:spPr>
            <a:xfrm flipV="1">
              <a:off x="1899765" y="3972075"/>
              <a:ext cx="0" cy="157062"/>
            </a:xfrm>
            <a:prstGeom prst="line">
              <a:avLst/>
            </a:prstGeom>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08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wipe(left)">
                                      <p:cBhvr>
                                        <p:cTn id="7" dur="750"/>
                                        <p:tgtEl>
                                          <p:spTgt spid="298"/>
                                        </p:tgtEl>
                                      </p:cBhvr>
                                    </p:animEffect>
                                  </p:childTnLst>
                                </p:cTn>
                              </p:par>
                            </p:childTnLst>
                          </p:cTn>
                        </p:par>
                        <p:par>
                          <p:cTn id="8" fill="hold">
                            <p:stCondLst>
                              <p:cond delay="750"/>
                            </p:stCondLst>
                            <p:childTnLst>
                              <p:par>
                                <p:cTn id="9" presetID="1" presetClass="entr" presetSubtype="0" fill="hold" nodeType="after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ntr" presetSubtype="8"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22" presetClass="entr" presetSubtype="8" fill="hold" nodeType="withEffect">
                                  <p:stCondLst>
                                    <p:cond delay="0"/>
                                  </p:stCondLst>
                                  <p:childTnLst>
                                    <p:set>
                                      <p:cBhvr>
                                        <p:cTn id="27" dur="1" fill="hold">
                                          <p:stCondLst>
                                            <p:cond delay="0"/>
                                          </p:stCondLst>
                                        </p:cTn>
                                        <p:tgtEl>
                                          <p:spTgt spid="321"/>
                                        </p:tgtEl>
                                        <p:attrNameLst>
                                          <p:attrName>style.visibility</p:attrName>
                                        </p:attrNameLst>
                                      </p:cBhvr>
                                      <p:to>
                                        <p:strVal val="visible"/>
                                      </p:to>
                                    </p:set>
                                    <p:animEffect transition="in" filter="wipe(left)">
                                      <p:cBhvr>
                                        <p:cTn id="28" dur="500"/>
                                        <p:tgtEl>
                                          <p:spTgt spid="3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wipe(left)">
                                      <p:cBhvr>
                                        <p:cTn id="43" dur="750"/>
                                        <p:tgtEl>
                                          <p:spTgt spid="300"/>
                                        </p:tgtEl>
                                      </p:cBhvr>
                                    </p:animEffect>
                                  </p:childTnLst>
                                </p:cTn>
                              </p:par>
                              <p:par>
                                <p:cTn id="44" presetID="22" presetClass="entr" presetSubtype="8"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left)">
                                      <p:cBhvr>
                                        <p:cTn id="46" dur="500"/>
                                        <p:tgtEl>
                                          <p:spTgt spid="8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03"/>
                                        </p:tgtEl>
                                        <p:attrNameLst>
                                          <p:attrName>style.visibility</p:attrName>
                                        </p:attrNameLst>
                                      </p:cBhvr>
                                      <p:to>
                                        <p:strVal val="visible"/>
                                      </p:to>
                                    </p:set>
                                    <p:animEffect transition="in" filter="fade">
                                      <p:cBhvr>
                                        <p:cTn id="54" dur="500"/>
                                        <p:tgtEl>
                                          <p:spTgt spid="30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Effect transition="in" filter="fade">
                                      <p:cBhvr>
                                        <p:cTn id="59" dur="500"/>
                                        <p:tgtEl>
                                          <p:spTgt spid="3">
                                            <p:txEl>
                                              <p:pRg st="3" end="3"/>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500"/>
                                        <p:tgtEl>
                                          <p:spTgt spid="4"/>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0" presetClass="entr" presetSubtype="0" fill="hold" grpId="0" nodeType="withEffect">
                                  <p:stCondLst>
                                    <p:cond delay="0"/>
                                  </p:stCondLst>
                                  <p:childTnLst>
                                    <p:set>
                                      <p:cBhvr>
                                        <p:cTn id="66" dur="1" fill="hold">
                                          <p:stCondLst>
                                            <p:cond delay="0"/>
                                          </p:stCondLst>
                                        </p:cTn>
                                        <p:tgtEl>
                                          <p:spTgt spid="318"/>
                                        </p:tgtEl>
                                        <p:attrNameLst>
                                          <p:attrName>style.visibility</p:attrName>
                                        </p:attrNameLst>
                                      </p:cBhvr>
                                      <p:to>
                                        <p:strVal val="visible"/>
                                      </p:to>
                                    </p:set>
                                    <p:animEffect transition="in" filter="fade">
                                      <p:cBhvr>
                                        <p:cTn id="6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298" grpId="0" animBg="1"/>
      <p:bldP spid="3" grpId="0" uiExpand="1" build="p"/>
      <p:bldP spid="318"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4F15-4A4A-B0C4-E45A-61E9372E52E6}"/>
              </a:ext>
            </a:extLst>
          </p:cNvPr>
          <p:cNvSpPr>
            <a:spLocks noGrp="1"/>
          </p:cNvSpPr>
          <p:nvPr>
            <p:ph type="title"/>
          </p:nvPr>
        </p:nvSpPr>
        <p:spPr/>
        <p:txBody>
          <a:bodyPr/>
          <a:lstStyle/>
          <a:p>
            <a:r>
              <a:rPr lang="en-US"/>
              <a:t>Learn More: Day 1</a:t>
            </a:r>
          </a:p>
        </p:txBody>
      </p:sp>
      <p:sp>
        <p:nvSpPr>
          <p:cNvPr id="3" name="Content Placeholder 2">
            <a:extLst>
              <a:ext uri="{FF2B5EF4-FFF2-40B4-BE49-F238E27FC236}">
                <a16:creationId xmlns:a16="http://schemas.microsoft.com/office/drawing/2014/main" id="{EAB39B66-0477-191B-DCE9-12DEC359EF72}"/>
              </a:ext>
            </a:extLst>
          </p:cNvPr>
          <p:cNvSpPr>
            <a:spLocks noGrp="1"/>
          </p:cNvSpPr>
          <p:nvPr>
            <p:ph idx="1"/>
          </p:nvPr>
        </p:nvSpPr>
        <p:spPr>
          <a:xfrm>
            <a:off x="838200" y="1839558"/>
            <a:ext cx="11242638" cy="4744122"/>
          </a:xfrm>
        </p:spPr>
        <p:txBody>
          <a:bodyPr>
            <a:normAutofit/>
          </a:bodyPr>
          <a:lstStyle/>
          <a:p>
            <a:pPr marL="0" indent="0" algn="l">
              <a:buNone/>
            </a:pPr>
            <a:r>
              <a:rPr lang="en-US" sz="140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rPr>
              <a:t>13:30 - 14:00 PST | </a:t>
            </a: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What's new in .NET MAUI and Desktop Apps | </a:t>
            </a:r>
            <a:r>
              <a:rPr lang="en-US" sz="1400" i="0">
                <a:effectLst/>
                <a:latin typeface="Open Sans" panose="020B0606030504020204" pitchFamily="34" charset="0"/>
                <a:ea typeface="Open Sans" panose="020B0606030504020204" pitchFamily="34" charset="0"/>
                <a:cs typeface="Open Sans" panose="020B0606030504020204" pitchFamily="34" charset="0"/>
              </a:rPr>
              <a:t>Shane Neuville</a:t>
            </a:r>
            <a:endParaRPr lang="en-US" sz="1400" u="none" strike="noStrike">
              <a:latin typeface="Open Sans" panose="020B0606030504020204" pitchFamily="34" charset="0"/>
              <a:ea typeface="Open Sans" panose="020B0606030504020204" pitchFamily="34" charset="0"/>
              <a:cs typeface="Open Sans" panose="020B0606030504020204" pitchFamily="34" charset="0"/>
            </a:endParaRPr>
          </a:p>
          <a:p>
            <a:pPr marL="0" indent="0" algn="l">
              <a:buNone/>
            </a:pPr>
            <a:endParaRPr lang="en-US" sz="1400" i="0" u="none" strike="noStrike">
              <a:effectLst/>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140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rPr>
              <a:t>14:00 - 14:30 PST | </a:t>
            </a: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Performance Improvements in .NET MAUI (.NET 7 edition) | </a:t>
            </a:r>
            <a:r>
              <a:rPr lang="en-US" sz="1400" i="0">
                <a:effectLst/>
                <a:latin typeface="Open Sans" panose="020B0606030504020204" pitchFamily="34" charset="0"/>
                <a:ea typeface="Open Sans" panose="020B0606030504020204" pitchFamily="34" charset="0"/>
                <a:cs typeface="Open Sans" panose="020B0606030504020204" pitchFamily="34" charset="0"/>
              </a:rPr>
              <a:t>Jonathan Peppers</a:t>
            </a:r>
          </a:p>
          <a:p>
            <a:pPr marL="0" indent="0" algn="l">
              <a:buNone/>
            </a:pPr>
            <a:endParaRPr lang="en-US" sz="1400">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140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rPr>
              <a:t>14:30 - 15:00 PST | </a:t>
            </a: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Create native desktop &amp; mobile apps using web skills in Blazor Hybrid | </a:t>
            </a:r>
            <a:r>
              <a:rPr lang="en-US" sz="1400" i="0" err="1">
                <a:effectLst/>
                <a:latin typeface="Open Sans" panose="020B0606030504020204" pitchFamily="34" charset="0"/>
                <a:ea typeface="Open Sans" panose="020B0606030504020204" pitchFamily="34" charset="0"/>
                <a:cs typeface="Open Sans" panose="020B0606030504020204" pitchFamily="34" charset="0"/>
              </a:rPr>
              <a:t>Eilon</a:t>
            </a:r>
            <a:r>
              <a:rPr lang="en-US" sz="1400" i="0">
                <a:effectLst/>
                <a:latin typeface="Open Sans" panose="020B0606030504020204" pitchFamily="34" charset="0"/>
                <a:ea typeface="Open Sans" panose="020B0606030504020204" pitchFamily="34" charset="0"/>
                <a:cs typeface="Open Sans" panose="020B0606030504020204" pitchFamily="34" charset="0"/>
              </a:rPr>
              <a:t> Lipton, James </a:t>
            </a:r>
            <a:r>
              <a:rPr lang="en-US" sz="1400" i="0" err="1">
                <a:effectLst/>
                <a:latin typeface="Open Sans" panose="020B0606030504020204" pitchFamily="34" charset="0"/>
                <a:ea typeface="Open Sans" panose="020B0606030504020204" pitchFamily="34" charset="0"/>
                <a:cs typeface="Open Sans" panose="020B0606030504020204" pitchFamily="34" charset="0"/>
              </a:rPr>
              <a:t>Montemagno</a:t>
            </a:r>
            <a:endParaRPr lang="en-US" sz="1400" i="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sz="1400" i="0">
              <a:effectLst/>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140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rPr>
              <a:t>18:30 - 19:00 PST | </a:t>
            </a: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Build amazing cross-platform UI for .NET with Avalonia UI! </a:t>
            </a:r>
            <a:r>
              <a:rPr lang="en-US" sz="1400" b="1">
                <a:latin typeface="Open Sans" panose="020B0606030504020204" pitchFamily="34" charset="0"/>
                <a:ea typeface="Open Sans" panose="020B0606030504020204" pitchFamily="34" charset="0"/>
                <a:cs typeface="Open Sans" panose="020B0606030504020204" pitchFamily="34" charset="0"/>
              </a:rPr>
              <a:t>| </a:t>
            </a:r>
            <a:r>
              <a:rPr lang="en-US" sz="1400" i="0">
                <a:effectLst/>
                <a:latin typeface="Open Sans" panose="020B0606030504020204" pitchFamily="34" charset="0"/>
                <a:ea typeface="Open Sans" panose="020B0606030504020204" pitchFamily="34" charset="0"/>
                <a:cs typeface="Open Sans" panose="020B0606030504020204" pitchFamily="34" charset="0"/>
              </a:rPr>
              <a:t>Mike James</a:t>
            </a:r>
          </a:p>
          <a:p>
            <a:pPr marL="0" indent="0" algn="l">
              <a:buNone/>
            </a:pPr>
            <a:endParaRPr lang="en-US" sz="1400">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140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rPr>
              <a:t>20:00 - 20:30 PST | </a:t>
            </a: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Extending apps to mobile and desktop with .NET MAUI and </a:t>
            </a:r>
            <a:r>
              <a:rPr lang="en-US" sz="1400" b="1" i="0" u="none" strike="noStrike" err="1">
                <a:effectLst/>
                <a:latin typeface="Open Sans" panose="020B0606030504020204" pitchFamily="34" charset="0"/>
                <a:ea typeface="Open Sans" panose="020B0606030504020204" pitchFamily="34" charset="0"/>
                <a:cs typeface="Open Sans" panose="020B0606030504020204" pitchFamily="34" charset="0"/>
              </a:rPr>
              <a:t>Oqtane</a:t>
            </a: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 | </a:t>
            </a:r>
            <a:r>
              <a:rPr lang="en-US" sz="1400" i="0">
                <a:effectLst/>
                <a:latin typeface="Open Sans" panose="020B0606030504020204" pitchFamily="34" charset="0"/>
                <a:ea typeface="Open Sans" panose="020B0606030504020204" pitchFamily="34" charset="0"/>
                <a:cs typeface="Open Sans" panose="020B0606030504020204" pitchFamily="34" charset="0"/>
              </a:rPr>
              <a:t>Shaun Walker</a:t>
            </a:r>
          </a:p>
          <a:p>
            <a:pPr marL="0" indent="0" algn="l">
              <a:buNone/>
            </a:pPr>
            <a:endParaRPr lang="en-US" sz="1400" i="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sz="14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53643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4F15-4A4A-B0C4-E45A-61E9372E52E6}"/>
              </a:ext>
            </a:extLst>
          </p:cNvPr>
          <p:cNvSpPr>
            <a:spLocks noGrp="1"/>
          </p:cNvSpPr>
          <p:nvPr>
            <p:ph type="title"/>
          </p:nvPr>
        </p:nvSpPr>
        <p:spPr/>
        <p:txBody>
          <a:bodyPr/>
          <a:lstStyle/>
          <a:p>
            <a:r>
              <a:rPr lang="en-US"/>
              <a:t>Learn More: Day 2 &amp; 3</a:t>
            </a:r>
          </a:p>
        </p:txBody>
      </p:sp>
      <p:sp>
        <p:nvSpPr>
          <p:cNvPr id="3" name="Content Placeholder 2">
            <a:extLst>
              <a:ext uri="{FF2B5EF4-FFF2-40B4-BE49-F238E27FC236}">
                <a16:creationId xmlns:a16="http://schemas.microsoft.com/office/drawing/2014/main" id="{EAB39B66-0477-191B-DCE9-12DEC359EF72}"/>
              </a:ext>
            </a:extLst>
          </p:cNvPr>
          <p:cNvSpPr>
            <a:spLocks noGrp="1"/>
          </p:cNvSpPr>
          <p:nvPr>
            <p:ph idx="1"/>
          </p:nvPr>
        </p:nvSpPr>
        <p:spPr/>
        <p:txBody>
          <a:bodyPr>
            <a:normAutofit/>
          </a:bodyPr>
          <a:lstStyle/>
          <a:p>
            <a:pPr marL="0" indent="0" algn="l">
              <a:buNone/>
            </a:pP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Day 2 | Wednesday, November 9</a:t>
            </a:r>
          </a:p>
          <a:p>
            <a:pPr marL="0" indent="0" algn="l">
              <a:buNone/>
            </a:pPr>
            <a:endParaRPr lang="en-US" sz="140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140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rPr>
              <a:t>17:00 - 17:30 PST | </a:t>
            </a: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Upgrading Xamarin apps to .NET MAUI </a:t>
            </a:r>
            <a:r>
              <a:rPr lang="en-US" sz="1400" i="0">
                <a:effectLst/>
                <a:latin typeface="Open Sans" panose="020B0606030504020204" pitchFamily="34" charset="0"/>
                <a:ea typeface="Open Sans" panose="020B0606030504020204" pitchFamily="34" charset="0"/>
                <a:cs typeface="Open Sans" panose="020B0606030504020204" pitchFamily="34" charset="0"/>
              </a:rPr>
              <a:t>| </a:t>
            </a:r>
            <a:r>
              <a:rPr lang="en-US" sz="1400" i="0" err="1">
                <a:effectLst/>
                <a:latin typeface="Open Sans" panose="020B0606030504020204" pitchFamily="34" charset="0"/>
                <a:ea typeface="Open Sans" panose="020B0606030504020204" pitchFamily="34" charset="0"/>
                <a:cs typeface="Open Sans" panose="020B0606030504020204" pitchFamily="34" charset="0"/>
              </a:rPr>
              <a:t>Sweekriti</a:t>
            </a:r>
            <a:r>
              <a:rPr lang="en-US" sz="1400" i="0">
                <a:effectLst/>
                <a:latin typeface="Open Sans" panose="020B0606030504020204" pitchFamily="34" charset="0"/>
                <a:ea typeface="Open Sans" panose="020B0606030504020204" pitchFamily="34" charset="0"/>
                <a:cs typeface="Open Sans" panose="020B0606030504020204" pitchFamily="34" charset="0"/>
              </a:rPr>
              <a:t> </a:t>
            </a:r>
            <a:r>
              <a:rPr lang="en-US" sz="1400" i="0" err="1">
                <a:effectLst/>
                <a:latin typeface="Open Sans" panose="020B0606030504020204" pitchFamily="34" charset="0"/>
                <a:ea typeface="Open Sans" panose="020B0606030504020204" pitchFamily="34" charset="0"/>
                <a:cs typeface="Open Sans" panose="020B0606030504020204" pitchFamily="34" charset="0"/>
              </a:rPr>
              <a:t>Satpathy</a:t>
            </a:r>
            <a:endParaRPr lang="en-US" sz="1400" i="0">
              <a:effectLst/>
              <a:latin typeface="Open Sans" panose="020B0606030504020204" pitchFamily="34" charset="0"/>
              <a:ea typeface="Open Sans" panose="020B0606030504020204" pitchFamily="34" charset="0"/>
              <a:cs typeface="Open Sans" panose="020B0606030504020204" pitchFamily="34" charset="0"/>
            </a:endParaRPr>
          </a:p>
          <a:p>
            <a:pPr marL="0" indent="0" algn="l">
              <a:buNone/>
            </a:pPr>
            <a:endParaRPr lang="en-US" sz="1400" i="0" u="none" strike="noStrike">
              <a:solidFill>
                <a:srgbClr val="B9AAEE"/>
              </a:solidFill>
              <a:effectLst/>
              <a:latin typeface="Open Sans" panose="020B0606030504020204" pitchFamily="34" charset="0"/>
            </a:endParaRPr>
          </a:p>
          <a:p>
            <a:pPr marL="0" indent="0">
              <a:buNone/>
            </a:pP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Day 3 | Thursday, November 10</a:t>
            </a:r>
          </a:p>
          <a:p>
            <a:pPr marL="0" indent="0" algn="l">
              <a:buNone/>
            </a:pPr>
            <a:endParaRPr lang="en-US" sz="1400" i="0" u="none" strike="noStrike">
              <a:solidFill>
                <a:srgbClr val="B9AAEE"/>
              </a:solidFill>
              <a:effectLst/>
              <a:latin typeface="Open Sans" panose="020B0606030504020204" pitchFamily="34" charset="0"/>
            </a:endParaRPr>
          </a:p>
          <a:p>
            <a:pPr marL="0" indent="0" algn="l">
              <a:buNone/>
            </a:pPr>
            <a:r>
              <a:rPr lang="en-US" sz="1400" i="0" u="none" strike="noStrike">
                <a:solidFill>
                  <a:srgbClr val="B9AAEE"/>
                </a:solidFill>
                <a:effectLst/>
                <a:latin typeface="Open Sans" panose="020B0606030504020204" pitchFamily="34" charset="0"/>
              </a:rPr>
              <a:t>00:00 - 00:30 PST | </a:t>
            </a:r>
            <a:r>
              <a:rPr lang="en-US" sz="1400" b="1" i="0" u="none" strike="noStrike">
                <a:effectLst/>
                <a:latin typeface="var(--title-font-family)"/>
              </a:rPr>
              <a:t>Tips and tricks on platform-code implementation in .NET MAUI | </a:t>
            </a:r>
            <a:r>
              <a:rPr lang="en-US" sz="1400" i="0">
                <a:effectLst/>
                <a:latin typeface="Open Sans" panose="020B0606030504020204" pitchFamily="34" charset="0"/>
              </a:rPr>
              <a:t>Luis Beltran</a:t>
            </a:r>
          </a:p>
          <a:p>
            <a:pPr marL="0" indent="0" algn="l">
              <a:buNone/>
            </a:pPr>
            <a:endParaRPr lang="en-US" sz="1400">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140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rPr>
              <a:t>00:30 - 01:00 PST | </a:t>
            </a: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Aloha .NET MAUI Community Toolkit </a:t>
            </a:r>
            <a:r>
              <a:rPr lang="en-US" sz="1400" i="0">
                <a:effectLst/>
                <a:latin typeface="Open Sans" panose="020B0606030504020204" pitchFamily="34" charset="0"/>
                <a:ea typeface="Open Sans" panose="020B0606030504020204" pitchFamily="34" charset="0"/>
                <a:cs typeface="Open Sans" panose="020B0606030504020204" pitchFamily="34" charset="0"/>
              </a:rPr>
              <a:t>| Gerald </a:t>
            </a:r>
            <a:r>
              <a:rPr lang="en-US" sz="1400" i="0" err="1">
                <a:effectLst/>
                <a:latin typeface="Open Sans" panose="020B0606030504020204" pitchFamily="34" charset="0"/>
                <a:ea typeface="Open Sans" panose="020B0606030504020204" pitchFamily="34" charset="0"/>
                <a:cs typeface="Open Sans" panose="020B0606030504020204" pitchFamily="34" charset="0"/>
              </a:rPr>
              <a:t>Versluis</a:t>
            </a:r>
            <a:endParaRPr lang="en-US" sz="1400" i="0">
              <a:effectLst/>
              <a:latin typeface="Open Sans" panose="020B0606030504020204" pitchFamily="34" charset="0"/>
              <a:ea typeface="Open Sans" panose="020B0606030504020204" pitchFamily="34" charset="0"/>
              <a:cs typeface="Open Sans" panose="020B0606030504020204" pitchFamily="34" charset="0"/>
            </a:endParaRPr>
          </a:p>
          <a:p>
            <a:pPr marL="0" indent="0" algn="l">
              <a:buNone/>
            </a:pPr>
            <a:endParaRPr lang="en-US" sz="1400" i="0" u="none" strike="noStrike">
              <a:effectLst/>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1400" i="0" u="none" strike="noStrike">
                <a:solidFill>
                  <a:srgbClr val="B9AAEE"/>
                </a:solidFill>
                <a:effectLst/>
                <a:latin typeface="Open Sans" panose="020B0606030504020204" pitchFamily="34" charset="0"/>
                <a:ea typeface="Open Sans" panose="020B0606030504020204" pitchFamily="34" charset="0"/>
                <a:cs typeface="Open Sans" panose="020B0606030504020204" pitchFamily="34" charset="0"/>
              </a:rPr>
              <a:t>14:00 - 14:30 PST | </a:t>
            </a:r>
            <a:r>
              <a:rPr lang="en-US" sz="1400" b="1" i="0" u="none" strike="noStrike">
                <a:effectLst/>
                <a:latin typeface="Open Sans" panose="020B0606030504020204" pitchFamily="34" charset="0"/>
                <a:ea typeface="Open Sans" panose="020B0606030504020204" pitchFamily="34" charset="0"/>
                <a:cs typeface="Open Sans" panose="020B0606030504020204" pitchFamily="34" charset="0"/>
              </a:rPr>
              <a:t>Building Accessible Apps with .NET MAUI</a:t>
            </a:r>
            <a:r>
              <a:rPr lang="en-US" sz="1400" i="0">
                <a:effectLst/>
                <a:latin typeface="Open Sans" panose="020B0606030504020204" pitchFamily="34" charset="0"/>
                <a:ea typeface="Open Sans" panose="020B0606030504020204" pitchFamily="34" charset="0"/>
                <a:cs typeface="Open Sans" panose="020B0606030504020204" pitchFamily="34" charset="0"/>
              </a:rPr>
              <a:t> | Rachel Kang (SHE/HER)</a:t>
            </a:r>
          </a:p>
          <a:p>
            <a:pPr marL="0" indent="0">
              <a:buNone/>
            </a:pPr>
            <a:endParaRPr lang="en-US" sz="1400" i="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sz="1400" i="0">
              <a:effectLst/>
              <a:latin typeface="Open Sans" panose="020B0606030504020204" pitchFamily="34" charset="0"/>
              <a:ea typeface="Open Sans" panose="020B0606030504020204" pitchFamily="34" charset="0"/>
              <a:cs typeface="Open Sans" panose="020B0606030504020204" pitchFamily="34" charset="0"/>
            </a:endParaRPr>
          </a:p>
          <a:p>
            <a:pPr marL="0" indent="0" algn="l">
              <a:buNone/>
            </a:pPr>
            <a:endParaRPr lang="en-US" sz="1400" i="0">
              <a:effectLst/>
              <a:latin typeface="Open Sans" panose="020B0606030504020204" pitchFamily="34" charset="0"/>
              <a:ea typeface="Open Sans" panose="020B0606030504020204" pitchFamily="34" charset="0"/>
              <a:cs typeface="Open Sans" panose="020B0606030504020204" pitchFamily="34" charset="0"/>
            </a:endParaRPr>
          </a:p>
          <a:p>
            <a:pPr marL="0" indent="0" algn="l">
              <a:buNone/>
            </a:pPr>
            <a:endParaRPr lang="en-US" sz="1400" i="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sz="14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9363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6E661F57-C89A-7B21-7031-B8295C5B3F4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8711"/>
          <a:stretch/>
        </p:blipFill>
        <p:spPr>
          <a:xfrm>
            <a:off x="6241727" y="5298210"/>
            <a:ext cx="5950274" cy="828034"/>
          </a:xfrm>
          <a:prstGeom prst="rect">
            <a:avLst/>
          </a:prstGeom>
        </p:spPr>
      </p:pic>
      <p:pic>
        <p:nvPicPr>
          <p:cNvPr id="11" name="Picture 10">
            <a:extLst>
              <a:ext uri="{FF2B5EF4-FFF2-40B4-BE49-F238E27FC236}">
                <a16:creationId xmlns:a16="http://schemas.microsoft.com/office/drawing/2014/main" id="{DF502002-1661-E94D-EA46-4DB1C6D460E4}"/>
              </a:ext>
            </a:extLst>
          </p:cNvPr>
          <p:cNvPicPr>
            <a:picLocks noChangeAspect="1"/>
          </p:cNvPicPr>
          <p:nvPr/>
        </p:nvPicPr>
        <p:blipFill>
          <a:blip r:embed="rId5"/>
          <a:stretch>
            <a:fillRect/>
          </a:stretch>
        </p:blipFill>
        <p:spPr>
          <a:xfrm>
            <a:off x="6241727" y="1352016"/>
            <a:ext cx="2723795" cy="795234"/>
          </a:xfrm>
          <a:prstGeom prst="rect">
            <a:avLst/>
          </a:prstGeom>
        </p:spPr>
      </p:pic>
      <p:pic>
        <p:nvPicPr>
          <p:cNvPr id="8" name="Picture 7">
            <a:extLst>
              <a:ext uri="{FF2B5EF4-FFF2-40B4-BE49-F238E27FC236}">
                <a16:creationId xmlns:a16="http://schemas.microsoft.com/office/drawing/2014/main" id="{C8DA8D57-29EF-0130-1030-210B430CE17B}"/>
              </a:ext>
            </a:extLst>
          </p:cNvPr>
          <p:cNvPicPr>
            <a:picLocks noChangeAspect="1"/>
          </p:cNvPicPr>
          <p:nvPr/>
        </p:nvPicPr>
        <p:blipFill>
          <a:blip r:embed="rId6"/>
          <a:stretch>
            <a:fillRect/>
          </a:stretch>
        </p:blipFill>
        <p:spPr>
          <a:xfrm>
            <a:off x="8513922" y="2280552"/>
            <a:ext cx="3168083" cy="3773223"/>
          </a:xfrm>
          <a:prstGeom prst="rect">
            <a:avLst/>
          </a:prstGeom>
        </p:spPr>
      </p:pic>
      <p:sp>
        <p:nvSpPr>
          <p:cNvPr id="5" name="Text Placeholder 4">
            <a:extLst>
              <a:ext uri="{FF2B5EF4-FFF2-40B4-BE49-F238E27FC236}">
                <a16:creationId xmlns:a16="http://schemas.microsoft.com/office/drawing/2014/main" id="{A09736A7-7FE4-2441-E18F-5C3E70CEC182}"/>
              </a:ext>
            </a:extLst>
          </p:cNvPr>
          <p:cNvSpPr>
            <a:spLocks noGrp="1"/>
          </p:cNvSpPr>
          <p:nvPr>
            <p:ph type="body" sz="quarter" idx="23"/>
          </p:nvPr>
        </p:nvSpPr>
        <p:spPr>
          <a:xfrm>
            <a:off x="586670" y="3725034"/>
            <a:ext cx="6553934" cy="879472"/>
          </a:xfrm>
        </p:spPr>
        <p:txBody>
          <a:bodyPr vert="horz" wrap="square" lIns="0" tIns="0" rIns="0" bIns="0" rtlCol="0" anchor="t">
            <a:spAutoFit/>
          </a:bodyPr>
          <a:lstStyle/>
          <a:p>
            <a:pPr marL="0" indent="0">
              <a:lnSpc>
                <a:spcPct val="90000"/>
              </a:lnSpc>
              <a:spcBef>
                <a:spcPts val="0"/>
              </a:spcBef>
              <a:buNone/>
            </a:pPr>
            <a:r>
              <a:rPr lang="en-US" sz="6350">
                <a:latin typeface="Open Sans SemiBold"/>
                <a:ea typeface="Open Sans SemiBold"/>
                <a:cs typeface="Open Sans SemiBold"/>
              </a:rPr>
              <a:t>Thank You!</a:t>
            </a:r>
            <a:endParaRPr lang="en-US"/>
          </a:p>
        </p:txBody>
      </p:sp>
      <p:sp>
        <p:nvSpPr>
          <p:cNvPr id="6" name="Text Placeholder 4">
            <a:extLst>
              <a:ext uri="{FF2B5EF4-FFF2-40B4-BE49-F238E27FC236}">
                <a16:creationId xmlns:a16="http://schemas.microsoft.com/office/drawing/2014/main" id="{7D39C64D-739A-2478-A40E-B674F6F8CCE8}"/>
              </a:ext>
            </a:extLst>
          </p:cNvPr>
          <p:cNvSpPr>
            <a:spLocks noGrp="1"/>
          </p:cNvSpPr>
          <p:nvPr>
            <p:ph type="body" sz="quarter" idx="12" hasCustomPrompt="1"/>
          </p:nvPr>
        </p:nvSpPr>
        <p:spPr>
          <a:xfrm>
            <a:off x="586670" y="4780270"/>
            <a:ext cx="7642930" cy="498598"/>
          </a:xfrm>
        </p:spPr>
        <p:txBody>
          <a:bodyPr vert="horz" wrap="square" lIns="0" tIns="0" rIns="0" bIns="0" rtlCol="0" anchor="t">
            <a:spAutoFit/>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indent="0">
              <a:buNone/>
            </a:pPr>
            <a:r>
              <a:rPr lang="en-US">
                <a:latin typeface="Open Sans SemiBold"/>
                <a:ea typeface="Open Sans SemiBold"/>
                <a:cs typeface="Open Sans SemiBold"/>
              </a:rPr>
              <a:t>Let's build amazing apps with .NET 7</a:t>
            </a:r>
            <a:br>
              <a:rPr lang="en-US">
                <a:latin typeface="Open Sans SemiBold"/>
                <a:ea typeface="Open Sans SemiBold"/>
                <a:cs typeface="Open Sans SemiBold"/>
              </a:rPr>
            </a:br>
            <a:r>
              <a:rPr lang="en-US" err="1">
                <a:solidFill>
                  <a:schemeClr val="accent2"/>
                </a:solidFill>
                <a:latin typeface="Open Sans SemiBold"/>
                <a:ea typeface="Open Sans SemiBold"/>
                <a:cs typeface="Open Sans SemiBold"/>
              </a:rPr>
              <a:t>get.dot.net</a:t>
            </a:r>
            <a:r>
              <a:rPr lang="en-US">
                <a:solidFill>
                  <a:schemeClr val="accent2"/>
                </a:solidFill>
                <a:latin typeface="Open Sans SemiBold"/>
                <a:ea typeface="Open Sans SemiBold"/>
                <a:cs typeface="Open Sans SemiBold"/>
              </a:rPr>
              <a:t>/7</a:t>
            </a:r>
            <a:endParaRPr lang="en-US">
              <a:solidFill>
                <a:schemeClr val="accent2"/>
              </a:solidFill>
            </a:endParaRPr>
          </a:p>
        </p:txBody>
      </p:sp>
    </p:spTree>
    <p:extLst>
      <p:ext uri="{BB962C8B-B14F-4D97-AF65-F5344CB8AC3E}">
        <p14:creationId xmlns:p14="http://schemas.microsoft.com/office/powerpoint/2010/main" val="428599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B7E9-3A54-F7B1-06D4-5F612062B2DE}"/>
              </a:ext>
            </a:extLst>
          </p:cNvPr>
          <p:cNvSpPr>
            <a:spLocks noGrp="1"/>
          </p:cNvSpPr>
          <p:nvPr>
            <p:ph type="title"/>
          </p:nvPr>
        </p:nvSpPr>
        <p:spPr/>
        <p:txBody>
          <a:bodyPr>
            <a:normAutofit/>
          </a:bodyPr>
          <a:lstStyle/>
          <a:p>
            <a:r>
              <a:rPr lang="en-US" sz="3600"/>
              <a:t>.NET MAUI Growth YTD</a:t>
            </a:r>
          </a:p>
        </p:txBody>
      </p:sp>
      <p:graphicFrame>
        <p:nvGraphicFramePr>
          <p:cNvPr id="5" name="Content Placeholder 7">
            <a:extLst>
              <a:ext uri="{FF2B5EF4-FFF2-40B4-BE49-F238E27FC236}">
                <a16:creationId xmlns:a16="http://schemas.microsoft.com/office/drawing/2014/main" id="{0AB00DF1-C93A-9312-8C4D-D525C7398CB6}"/>
              </a:ext>
            </a:extLst>
          </p:cNvPr>
          <p:cNvGraphicFramePr>
            <a:graphicFrameLocks noGrp="1"/>
          </p:cNvGraphicFramePr>
          <p:nvPr>
            <p:ph sz="half" idx="1"/>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6" name="Content Placeholder 5">
            <a:extLst>
              <a:ext uri="{FF2B5EF4-FFF2-40B4-BE49-F238E27FC236}">
                <a16:creationId xmlns:a16="http://schemas.microsoft.com/office/drawing/2014/main" id="{28AD8DED-8FF9-3EF7-AE6F-979D5A91B65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267576"/>
            <a:ext cx="5181600" cy="34674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3D1DEC5A-8D61-4CB3-77AA-4028F975BC13}"/>
              </a:ext>
            </a:extLst>
          </p:cNvPr>
          <p:cNvSpPr txBox="1">
            <a:spLocks/>
          </p:cNvSpPr>
          <p:nvPr/>
        </p:nvSpPr>
        <p:spPr>
          <a:xfrm>
            <a:off x="1300580" y="3221210"/>
            <a:ext cx="1220295" cy="3877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28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+160%</a:t>
            </a:r>
          </a:p>
        </p:txBody>
      </p:sp>
      <p:sp>
        <p:nvSpPr>
          <p:cNvPr id="11" name="Up Arrow 1">
            <a:extLst>
              <a:ext uri="{FF2B5EF4-FFF2-40B4-BE49-F238E27FC236}">
                <a16:creationId xmlns:a16="http://schemas.microsoft.com/office/drawing/2014/main" id="{846183E7-B4A0-3607-6A47-B88C96A0F6F3}"/>
              </a:ext>
            </a:extLst>
          </p:cNvPr>
          <p:cNvSpPr/>
          <p:nvPr/>
        </p:nvSpPr>
        <p:spPr bwMode="auto">
          <a:xfrm>
            <a:off x="1746754" y="2353174"/>
            <a:ext cx="327947" cy="833933"/>
          </a:xfrm>
          <a:prstGeom prst="upArrow">
            <a:avLst/>
          </a:prstGeom>
          <a:gradFill>
            <a:gsLst>
              <a:gs pos="0">
                <a:srgbClr val="50E6FF"/>
              </a:gs>
              <a:gs pos="100000">
                <a:srgbClr val="8661C5">
                  <a:alpha val="0"/>
                </a:srgbClr>
              </a:gs>
              <a:gs pos="52000">
                <a:srgbClr val="8661C5"/>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906789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B7E9-3A54-F7B1-06D4-5F612062B2DE}"/>
              </a:ext>
            </a:extLst>
          </p:cNvPr>
          <p:cNvSpPr>
            <a:spLocks noGrp="1"/>
          </p:cNvSpPr>
          <p:nvPr>
            <p:ph type="title"/>
          </p:nvPr>
        </p:nvSpPr>
        <p:spPr/>
        <p:txBody>
          <a:bodyPr/>
          <a:lstStyle/>
          <a:p>
            <a:r>
              <a:rPr lang="en-US"/>
              <a:t>.NET MAUI 7 Performance </a:t>
            </a:r>
          </a:p>
        </p:txBody>
      </p:sp>
      <p:pic>
        <p:nvPicPr>
          <p:cNvPr id="11268" name="Picture 4" descr="Chart of LOLs per second">
            <a:extLst>
              <a:ext uri="{FF2B5EF4-FFF2-40B4-BE49-F238E27FC236}">
                <a16:creationId xmlns:a16="http://schemas.microsoft.com/office/drawing/2014/main" id="{E59AE88D-ABD9-F292-EC2B-57C9CC37D74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726312"/>
            <a:ext cx="5181600" cy="254996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871752B2-18A2-9D3D-1223-9431A8B1C62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726312"/>
            <a:ext cx="5507924" cy="2549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15F87D-F957-56D7-7A34-78B7E2137C60}"/>
              </a:ext>
            </a:extLst>
          </p:cNvPr>
          <p:cNvSpPr txBox="1"/>
          <p:nvPr/>
        </p:nvSpPr>
        <p:spPr>
          <a:xfrm>
            <a:off x="838200" y="1691367"/>
            <a:ext cx="4593758" cy="1015663"/>
          </a:xfrm>
          <a:prstGeom prst="rect">
            <a:avLst/>
          </a:prstGeom>
          <a:noFill/>
        </p:spPr>
        <p:txBody>
          <a:bodyPr wrap="none" rtlCol="0">
            <a:spAutoFit/>
          </a:bodyPr>
          <a:lstStyle/>
          <a:p>
            <a:r>
              <a:rPr lang="en-US" sz="6000">
                <a:solidFill>
                  <a:srgbClr val="B9AAEE"/>
                </a:solidFill>
                <a:latin typeface="Open Sans" panose="020B0606030504020204" pitchFamily="34" charset="0"/>
                <a:ea typeface="Open Sans" panose="020B0606030504020204" pitchFamily="34" charset="0"/>
                <a:cs typeface="Open Sans" panose="020B0606030504020204" pitchFamily="34" charset="0"/>
              </a:rPr>
              <a:t>51% </a:t>
            </a:r>
            <a:r>
              <a:rPr lang="en-US" sz="2800">
                <a:solidFill>
                  <a:srgbClr val="B9AAEE"/>
                </a:solidFill>
                <a:latin typeface="Open Sans" panose="020B0606030504020204" pitchFamily="34" charset="0"/>
                <a:ea typeface="Open Sans" panose="020B0606030504020204" pitchFamily="34" charset="0"/>
                <a:cs typeface="Open Sans" panose="020B0606030504020204" pitchFamily="34" charset="0"/>
              </a:rPr>
              <a:t>faster rendering</a:t>
            </a:r>
            <a:endParaRPr lang="en-US" sz="3600">
              <a:solidFill>
                <a:srgbClr val="B9AAE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6DB113AB-B53B-BF00-EAB1-95EE251119F6}"/>
              </a:ext>
            </a:extLst>
          </p:cNvPr>
          <p:cNvSpPr txBox="1"/>
          <p:nvPr/>
        </p:nvSpPr>
        <p:spPr>
          <a:xfrm>
            <a:off x="6019800" y="2105889"/>
            <a:ext cx="5334000" cy="523220"/>
          </a:xfrm>
          <a:prstGeom prst="rect">
            <a:avLst/>
          </a:prstGeom>
          <a:noFill/>
        </p:spPr>
        <p:txBody>
          <a:bodyPr wrap="square" rtlCol="0">
            <a:spAutoFit/>
          </a:bodyPr>
          <a:lstStyle/>
          <a:p>
            <a:r>
              <a:rPr lang="en-US" sz="2800">
                <a:solidFill>
                  <a:srgbClr val="B9AAEE"/>
                </a:solidFill>
                <a:latin typeface="Open Sans" panose="020B0606030504020204" pitchFamily="34" charset="0"/>
                <a:ea typeface="Open Sans" panose="020B0606030504020204" pitchFamily="34" charset="0"/>
                <a:cs typeface="Open Sans" panose="020B0606030504020204" pitchFamily="34" charset="0"/>
              </a:rPr>
              <a:t>Faster scrolling</a:t>
            </a:r>
          </a:p>
        </p:txBody>
      </p:sp>
      <p:sp>
        <p:nvSpPr>
          <p:cNvPr id="14" name="TextBox 13">
            <a:extLst>
              <a:ext uri="{FF2B5EF4-FFF2-40B4-BE49-F238E27FC236}">
                <a16:creationId xmlns:a16="http://schemas.microsoft.com/office/drawing/2014/main" id="{7F1FD11E-9B40-F547-1EC9-C8E5ED385095}"/>
              </a:ext>
            </a:extLst>
          </p:cNvPr>
          <p:cNvSpPr txBox="1"/>
          <p:nvPr/>
        </p:nvSpPr>
        <p:spPr>
          <a:xfrm>
            <a:off x="2400300" y="6127234"/>
            <a:ext cx="7391400" cy="523220"/>
          </a:xfrm>
          <a:prstGeom prst="rect">
            <a:avLst/>
          </a:prstGeom>
          <a:noFill/>
        </p:spPr>
        <p:txBody>
          <a:bodyPr wrap="square">
            <a:spAutoFit/>
          </a:bodyPr>
          <a:lstStyle/>
          <a:p>
            <a:pPr algn="ctr"/>
            <a:r>
              <a:rPr lang="en-US" sz="2800">
                <a:solidFill>
                  <a:srgbClr val="B9AAEE"/>
                </a:solidFill>
              </a:rPr>
              <a:t>https://</a:t>
            </a:r>
            <a:r>
              <a:rPr lang="en-US" sz="2800" err="1">
                <a:solidFill>
                  <a:srgbClr val="B9AAEE"/>
                </a:solidFill>
              </a:rPr>
              <a:t>aka.ms</a:t>
            </a:r>
            <a:r>
              <a:rPr lang="en-US" sz="2800">
                <a:solidFill>
                  <a:srgbClr val="B9AAEE"/>
                </a:solidFill>
              </a:rPr>
              <a:t>/maui-7-perf</a:t>
            </a:r>
          </a:p>
        </p:txBody>
      </p:sp>
    </p:spTree>
    <p:extLst>
      <p:ext uri="{BB962C8B-B14F-4D97-AF65-F5344CB8AC3E}">
        <p14:creationId xmlns:p14="http://schemas.microsoft.com/office/powerpoint/2010/main" val="181122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t>Complete Product Lifecycle</a:t>
            </a:r>
          </a:p>
        </p:txBody>
      </p:sp>
      <p:pic>
        <p:nvPicPr>
          <p:cNvPr id="5" name="Picture 4" descr="Icon&#10;&#10;Description automatically generated">
            <a:extLst>
              <a:ext uri="{FF2B5EF4-FFF2-40B4-BE49-F238E27FC236}">
                <a16:creationId xmlns:a16="http://schemas.microsoft.com/office/drawing/2014/main" id="{EBBBA1F1-EDDE-5F5C-2B83-56B51EB8DD2E}"/>
              </a:ext>
            </a:extLst>
          </p:cNvPr>
          <p:cNvPicPr>
            <a:picLocks noChangeAspect="1"/>
          </p:cNvPicPr>
          <p:nvPr/>
        </p:nvPicPr>
        <p:blipFill>
          <a:blip r:embed="rId3"/>
          <a:stretch>
            <a:fillRect/>
          </a:stretch>
        </p:blipFill>
        <p:spPr>
          <a:xfrm>
            <a:off x="571219" y="2837962"/>
            <a:ext cx="11049562" cy="1835221"/>
          </a:xfrm>
          <a:prstGeom prst="rect">
            <a:avLst/>
          </a:prstGeom>
        </p:spPr>
      </p:pic>
      <p:sp>
        <p:nvSpPr>
          <p:cNvPr id="8" name="TextBox 7">
            <a:extLst>
              <a:ext uri="{FF2B5EF4-FFF2-40B4-BE49-F238E27FC236}">
                <a16:creationId xmlns:a16="http://schemas.microsoft.com/office/drawing/2014/main" id="{E4055286-DCAF-7EB8-379B-F2AA7E4C0D11}"/>
              </a:ext>
            </a:extLst>
          </p:cNvPr>
          <p:cNvSpPr txBox="1"/>
          <p:nvPr/>
        </p:nvSpPr>
        <p:spPr>
          <a:xfrm>
            <a:off x="872839" y="5269717"/>
            <a:ext cx="1398140" cy="461665"/>
          </a:xfrm>
          <a:prstGeom prst="rect">
            <a:avLst/>
          </a:prstGeom>
          <a:noFill/>
        </p:spPr>
        <p:txBody>
          <a:bodyPr wrap="none" rtlCol="0">
            <a:spAutoFit/>
          </a:bodyPr>
          <a:lstStyle/>
          <a:p>
            <a:r>
              <a:rPr lang="en-US" sz="24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Develop</a:t>
            </a:r>
          </a:p>
        </p:txBody>
      </p:sp>
      <p:sp>
        <p:nvSpPr>
          <p:cNvPr id="9" name="TextBox 8">
            <a:extLst>
              <a:ext uri="{FF2B5EF4-FFF2-40B4-BE49-F238E27FC236}">
                <a16:creationId xmlns:a16="http://schemas.microsoft.com/office/drawing/2014/main" id="{B1977B91-1042-4986-655C-9178D9283393}"/>
              </a:ext>
            </a:extLst>
          </p:cNvPr>
          <p:cNvSpPr txBox="1"/>
          <p:nvPr/>
        </p:nvSpPr>
        <p:spPr>
          <a:xfrm>
            <a:off x="3447687" y="5269717"/>
            <a:ext cx="806631" cy="461665"/>
          </a:xfrm>
          <a:prstGeom prst="rect">
            <a:avLst/>
          </a:prstGeom>
          <a:noFill/>
        </p:spPr>
        <p:txBody>
          <a:bodyPr wrap="none" rtlCol="0">
            <a:spAutoFit/>
          </a:bodyPr>
          <a:lstStyle/>
          <a:p>
            <a:r>
              <a:rPr lang="en-US" sz="24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Test</a:t>
            </a:r>
          </a:p>
        </p:txBody>
      </p:sp>
      <p:sp>
        <p:nvSpPr>
          <p:cNvPr id="10" name="TextBox 9">
            <a:extLst>
              <a:ext uri="{FF2B5EF4-FFF2-40B4-BE49-F238E27FC236}">
                <a16:creationId xmlns:a16="http://schemas.microsoft.com/office/drawing/2014/main" id="{3A7684B1-7CAF-1B9F-E2E0-3E9F339ABAB7}"/>
              </a:ext>
            </a:extLst>
          </p:cNvPr>
          <p:cNvSpPr txBox="1"/>
          <p:nvPr/>
        </p:nvSpPr>
        <p:spPr>
          <a:xfrm>
            <a:off x="5671961" y="5269717"/>
            <a:ext cx="949299" cy="461665"/>
          </a:xfrm>
          <a:prstGeom prst="rect">
            <a:avLst/>
          </a:prstGeom>
          <a:noFill/>
        </p:spPr>
        <p:txBody>
          <a:bodyPr wrap="none" rtlCol="0">
            <a:spAutoFit/>
          </a:bodyPr>
          <a:lstStyle/>
          <a:p>
            <a:r>
              <a:rPr lang="en-US" sz="24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Build</a:t>
            </a:r>
          </a:p>
        </p:txBody>
      </p:sp>
      <p:sp>
        <p:nvSpPr>
          <p:cNvPr id="11" name="TextBox 10">
            <a:extLst>
              <a:ext uri="{FF2B5EF4-FFF2-40B4-BE49-F238E27FC236}">
                <a16:creationId xmlns:a16="http://schemas.microsoft.com/office/drawing/2014/main" id="{F739D95E-9302-72AA-78D2-5DA248A5C02E}"/>
              </a:ext>
            </a:extLst>
          </p:cNvPr>
          <p:cNvSpPr txBox="1"/>
          <p:nvPr/>
        </p:nvSpPr>
        <p:spPr>
          <a:xfrm>
            <a:off x="7680868" y="5269717"/>
            <a:ext cx="1672253" cy="461665"/>
          </a:xfrm>
          <a:prstGeom prst="rect">
            <a:avLst/>
          </a:prstGeom>
          <a:noFill/>
        </p:spPr>
        <p:txBody>
          <a:bodyPr wrap="none" rtlCol="0">
            <a:spAutoFit/>
          </a:bodyPr>
          <a:lstStyle/>
          <a:p>
            <a:r>
              <a:rPr lang="en-US" sz="24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Distribute</a:t>
            </a:r>
          </a:p>
        </p:txBody>
      </p:sp>
      <p:sp>
        <p:nvSpPr>
          <p:cNvPr id="12" name="TextBox 11">
            <a:extLst>
              <a:ext uri="{FF2B5EF4-FFF2-40B4-BE49-F238E27FC236}">
                <a16:creationId xmlns:a16="http://schemas.microsoft.com/office/drawing/2014/main" id="{F644E752-267F-FCD2-78C5-782A6B421E35}"/>
              </a:ext>
            </a:extLst>
          </p:cNvPr>
          <p:cNvSpPr txBox="1"/>
          <p:nvPr/>
        </p:nvSpPr>
        <p:spPr>
          <a:xfrm>
            <a:off x="10063852" y="5269717"/>
            <a:ext cx="1378904" cy="461665"/>
          </a:xfrm>
          <a:prstGeom prst="rect">
            <a:avLst/>
          </a:prstGeom>
          <a:noFill/>
        </p:spPr>
        <p:txBody>
          <a:bodyPr wrap="none" rtlCol="0">
            <a:spAutoFit/>
          </a:bodyPr>
          <a:lstStyle/>
          <a:p>
            <a:r>
              <a:rPr lang="en-US" sz="24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Monitor</a:t>
            </a:r>
          </a:p>
        </p:txBody>
      </p:sp>
      <p:pic>
        <p:nvPicPr>
          <p:cNvPr id="3" name="Graphic 2">
            <a:extLst>
              <a:ext uri="{FF2B5EF4-FFF2-40B4-BE49-F238E27FC236}">
                <a16:creationId xmlns:a16="http://schemas.microsoft.com/office/drawing/2014/main" id="{943ECD85-D6B2-C25C-2E43-08A199F45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33194" y="3238113"/>
            <a:ext cx="1003762" cy="1008659"/>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E95265C9-29FD-76D2-07B5-5CABD8FBE9B8}"/>
              </a:ext>
            </a:extLst>
          </p:cNvPr>
          <p:cNvPicPr>
            <a:picLocks noChangeAspect="1"/>
          </p:cNvPicPr>
          <p:nvPr/>
        </p:nvPicPr>
        <p:blipFill>
          <a:blip r:embed="rId6"/>
          <a:stretch>
            <a:fillRect/>
          </a:stretch>
        </p:blipFill>
        <p:spPr>
          <a:xfrm>
            <a:off x="548832" y="3309120"/>
            <a:ext cx="869523" cy="869523"/>
          </a:xfrm>
          <a:prstGeom prst="rect">
            <a:avLst/>
          </a:prstGeom>
        </p:spPr>
      </p:pic>
      <p:pic>
        <p:nvPicPr>
          <p:cNvPr id="6" name="Graphic 5">
            <a:extLst>
              <a:ext uri="{FF2B5EF4-FFF2-40B4-BE49-F238E27FC236}">
                <a16:creationId xmlns:a16="http://schemas.microsoft.com/office/drawing/2014/main" id="{0EA8C8B0-A70D-EA09-9569-E270417ABA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7604" y="4646923"/>
            <a:ext cx="758633" cy="758633"/>
          </a:xfrm>
          <a:prstGeom prst="rect">
            <a:avLst/>
          </a:prstGeom>
        </p:spPr>
      </p:pic>
      <p:pic>
        <p:nvPicPr>
          <p:cNvPr id="7" name="Picture 2">
            <a:extLst>
              <a:ext uri="{FF2B5EF4-FFF2-40B4-BE49-F238E27FC236}">
                <a16:creationId xmlns:a16="http://schemas.microsoft.com/office/drawing/2014/main" id="{390ACF80-0BAD-73A9-A78D-965F18575F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7243" y="2991285"/>
            <a:ext cx="1152019" cy="11520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pp Center - Xamarin Blog">
            <a:extLst>
              <a:ext uri="{FF2B5EF4-FFF2-40B4-BE49-F238E27FC236}">
                <a16:creationId xmlns:a16="http://schemas.microsoft.com/office/drawing/2014/main" id="{EBEE3FAB-CE7B-8486-59E4-28B52B60074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59" r="21695"/>
          <a:stretch/>
        </p:blipFill>
        <p:spPr bwMode="auto">
          <a:xfrm>
            <a:off x="3222081" y="4238764"/>
            <a:ext cx="1412576" cy="15608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a:extLst>
              <a:ext uri="{FF2B5EF4-FFF2-40B4-BE49-F238E27FC236}">
                <a16:creationId xmlns:a16="http://schemas.microsoft.com/office/drawing/2014/main" id="{8FF23D38-C976-576E-F6A2-C1C715A91F4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682" t="18554" r="39500" b="16391"/>
          <a:stretch/>
        </p:blipFill>
        <p:spPr bwMode="auto">
          <a:xfrm>
            <a:off x="5639290" y="3167471"/>
            <a:ext cx="1014640" cy="9915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actions">
            <a:extLst>
              <a:ext uri="{FF2B5EF4-FFF2-40B4-BE49-F238E27FC236}">
                <a16:creationId xmlns:a16="http://schemas.microsoft.com/office/drawing/2014/main" id="{2B7CF424-19DF-5790-EFCC-AA38C508F1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57395" y="4375802"/>
            <a:ext cx="1077209" cy="10772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App Center - Xamarin Blog">
            <a:extLst>
              <a:ext uri="{FF2B5EF4-FFF2-40B4-BE49-F238E27FC236}">
                <a16:creationId xmlns:a16="http://schemas.microsoft.com/office/drawing/2014/main" id="{077F1D0E-EB27-B34D-D272-C6CD54C35AD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59" r="21695"/>
          <a:stretch/>
        </p:blipFill>
        <p:spPr bwMode="auto">
          <a:xfrm>
            <a:off x="7766989" y="5404246"/>
            <a:ext cx="1412576" cy="15608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extLst>
              <a:ext uri="{FF2B5EF4-FFF2-40B4-BE49-F238E27FC236}">
                <a16:creationId xmlns:a16="http://schemas.microsoft.com/office/drawing/2014/main" id="{B169359A-674C-A665-4F26-6997CAD3340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0568" t="9564" r="20455" b="10676"/>
          <a:stretch/>
        </p:blipFill>
        <p:spPr bwMode="auto">
          <a:xfrm>
            <a:off x="7612809" y="3001501"/>
            <a:ext cx="949541" cy="8729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ee the source image">
            <a:extLst>
              <a:ext uri="{FF2B5EF4-FFF2-40B4-BE49-F238E27FC236}">
                <a16:creationId xmlns:a16="http://schemas.microsoft.com/office/drawing/2014/main" id="{A06244A6-4507-3737-47EE-A42826D06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0607" y="3874791"/>
            <a:ext cx="729144" cy="7736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icrosoft Apps">
            <a:extLst>
              <a:ext uri="{FF2B5EF4-FFF2-40B4-BE49-F238E27FC236}">
                <a16:creationId xmlns:a16="http://schemas.microsoft.com/office/drawing/2014/main" id="{26752FEE-56EF-DA47-6879-AE4F6ED31F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88080" y="3640713"/>
            <a:ext cx="928064" cy="91312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A picture containing text, clock, gauge&#10;&#10;Description automatically generated">
            <a:extLst>
              <a:ext uri="{FF2B5EF4-FFF2-40B4-BE49-F238E27FC236}">
                <a16:creationId xmlns:a16="http://schemas.microsoft.com/office/drawing/2014/main" id="{C3E85370-974B-6773-F876-48E6537A54B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44400" y="4772825"/>
            <a:ext cx="2684681" cy="38573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pp Center - Xamarin Blog">
            <a:extLst>
              <a:ext uri="{FF2B5EF4-FFF2-40B4-BE49-F238E27FC236}">
                <a16:creationId xmlns:a16="http://schemas.microsoft.com/office/drawing/2014/main" id="{8B4014FE-536A-0DC1-08E2-042AE9C28B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59" r="21695"/>
          <a:stretch/>
        </p:blipFill>
        <p:spPr bwMode="auto">
          <a:xfrm>
            <a:off x="10026612" y="5297599"/>
            <a:ext cx="1412576" cy="156083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34BA0C8-C74C-AC45-3475-E11D9392ADE3}"/>
              </a:ext>
            </a:extLst>
          </p:cNvPr>
          <p:cNvSpPr/>
          <p:nvPr/>
        </p:nvSpPr>
        <p:spPr>
          <a:xfrm>
            <a:off x="9646470" y="4375802"/>
            <a:ext cx="2073306" cy="383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14" descr="Icon&#10;&#10;Description automatically generated">
            <a:extLst>
              <a:ext uri="{FF2B5EF4-FFF2-40B4-BE49-F238E27FC236}">
                <a16:creationId xmlns:a16="http://schemas.microsoft.com/office/drawing/2014/main" id="{C6CE16C5-2B42-32B3-9295-B8342E49037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44117" y="3309912"/>
            <a:ext cx="977566" cy="9775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AppD Documentation Portal">
            <a:extLst>
              <a:ext uri="{FF2B5EF4-FFF2-40B4-BE49-F238E27FC236}">
                <a16:creationId xmlns:a16="http://schemas.microsoft.com/office/drawing/2014/main" id="{D215ABB4-2563-E2AA-2562-1956784D4C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46469" y="4417677"/>
            <a:ext cx="2027066" cy="3517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pp Center - Xamarin Blog">
            <a:extLst>
              <a:ext uri="{FF2B5EF4-FFF2-40B4-BE49-F238E27FC236}">
                <a16:creationId xmlns:a16="http://schemas.microsoft.com/office/drawing/2014/main" id="{466BDCDB-483F-18AA-8EE0-A3C0E4CF4B5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59" r="21695"/>
          <a:stretch/>
        </p:blipFill>
        <p:spPr bwMode="auto">
          <a:xfrm>
            <a:off x="5561204" y="5378881"/>
            <a:ext cx="1412576" cy="15608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B1F7280-E19F-DC34-0FAD-0E6F83E32B5A}"/>
              </a:ext>
            </a:extLst>
          </p:cNvPr>
          <p:cNvSpPr txBox="1"/>
          <p:nvPr/>
        </p:nvSpPr>
        <p:spPr>
          <a:xfrm>
            <a:off x="3292327" y="5629127"/>
            <a:ext cx="1803699" cy="307777"/>
          </a:xfrm>
          <a:prstGeom prst="rect">
            <a:avLst/>
          </a:prstGeom>
          <a:noFill/>
        </p:spPr>
        <p:txBody>
          <a:bodyPr wrap="square" rtlCol="0">
            <a:spAutoFit/>
          </a:bodyPr>
          <a:lstStyle/>
          <a:p>
            <a:r>
              <a:rPr lang="en-US" sz="1400">
                <a:solidFill>
                  <a:srgbClr val="B9AAEE"/>
                </a:solidFill>
                <a:latin typeface="Open Sans" panose="020B0606030504020204" pitchFamily="34" charset="0"/>
                <a:ea typeface="Open Sans" panose="020B0606030504020204" pitchFamily="34" charset="0"/>
                <a:cs typeface="Open Sans" panose="020B0606030504020204" pitchFamily="34" charset="0"/>
              </a:rPr>
              <a:t>*Coming Soon!</a:t>
            </a:r>
          </a:p>
        </p:txBody>
      </p:sp>
    </p:spTree>
    <p:extLst>
      <p:ext uri="{BB962C8B-B14F-4D97-AF65-F5344CB8AC3E}">
        <p14:creationId xmlns:p14="http://schemas.microsoft.com/office/powerpoint/2010/main" val="113085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125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150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175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200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grpId="0" nodeType="withEffect">
                                  <p:stCondLst>
                                    <p:cond delay="225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64" presetClass="path" presetSubtype="0" accel="50000" decel="50000" fill="hold" nodeType="clickEffect">
                                  <p:stCondLst>
                                    <p:cond delay="0"/>
                                  </p:stCondLst>
                                  <p:childTnLst>
                                    <p:animMotion origin="layout" path="M 0 4.81481E-6 L 0 -0.40394 " pathEditMode="relative" rAng="0" ptsTypes="AA">
                                      <p:cBhvr>
                                        <p:cTn id="23" dur="2000" fill="hold"/>
                                        <p:tgtEl>
                                          <p:spTgt spid="5"/>
                                        </p:tgtEl>
                                        <p:attrNameLst>
                                          <p:attrName>ppt_x</p:attrName>
                                          <p:attrName>ppt_y</p:attrName>
                                        </p:attrNameLst>
                                      </p:cBhvr>
                                      <p:rCtr x="0" y="-20208"/>
                                    </p:animMotion>
                                  </p:childTnLst>
                                </p:cTn>
                              </p:par>
                              <p:par>
                                <p:cTn id="24" presetID="64" presetClass="path" presetSubtype="0" accel="50000" decel="50000" fill="hold" grpId="1" nodeType="withEffect">
                                  <p:stCondLst>
                                    <p:cond delay="0"/>
                                  </p:stCondLst>
                                  <p:childTnLst>
                                    <p:animMotion origin="layout" path="M 3.75E-6 -3.33333E-6 L -0.00039 -0.45439 " pathEditMode="relative" rAng="0" ptsTypes="AA">
                                      <p:cBhvr>
                                        <p:cTn id="25" dur="2000" fill="hold"/>
                                        <p:tgtEl>
                                          <p:spTgt spid="8"/>
                                        </p:tgtEl>
                                        <p:attrNameLst>
                                          <p:attrName>ppt_x</p:attrName>
                                          <p:attrName>ppt_y</p:attrName>
                                        </p:attrNameLst>
                                      </p:cBhvr>
                                      <p:rCtr x="-26" y="-22731"/>
                                    </p:animMotion>
                                  </p:childTnLst>
                                </p:cTn>
                              </p:par>
                              <p:par>
                                <p:cTn id="26" presetID="64" presetClass="path" presetSubtype="0" accel="50000" decel="50000" fill="hold" grpId="1" nodeType="withEffect">
                                  <p:stCondLst>
                                    <p:cond delay="0"/>
                                  </p:stCondLst>
                                  <p:childTnLst>
                                    <p:animMotion origin="layout" path="M 4.58333E-6 -3.33333E-6 L -0.00026 -0.46157 " pathEditMode="relative" rAng="0" ptsTypes="AA">
                                      <p:cBhvr>
                                        <p:cTn id="27" dur="2000" fill="hold"/>
                                        <p:tgtEl>
                                          <p:spTgt spid="9"/>
                                        </p:tgtEl>
                                        <p:attrNameLst>
                                          <p:attrName>ppt_x</p:attrName>
                                          <p:attrName>ppt_y</p:attrName>
                                        </p:attrNameLst>
                                      </p:cBhvr>
                                      <p:rCtr x="-13" y="-23079"/>
                                    </p:animMotion>
                                  </p:childTnLst>
                                </p:cTn>
                              </p:par>
                              <p:par>
                                <p:cTn id="28" presetID="64" presetClass="path" presetSubtype="0" accel="50000" decel="50000" fill="hold" grpId="1" nodeType="withEffect">
                                  <p:stCondLst>
                                    <p:cond delay="0"/>
                                  </p:stCondLst>
                                  <p:childTnLst>
                                    <p:animMotion origin="layout" path="M 3.33333E-6 -3.33333E-6 L -0.00417 -0.46852 " pathEditMode="relative" rAng="0" ptsTypes="AA">
                                      <p:cBhvr>
                                        <p:cTn id="29" dur="2000" fill="hold"/>
                                        <p:tgtEl>
                                          <p:spTgt spid="10"/>
                                        </p:tgtEl>
                                        <p:attrNameLst>
                                          <p:attrName>ppt_x</p:attrName>
                                          <p:attrName>ppt_y</p:attrName>
                                        </p:attrNameLst>
                                      </p:cBhvr>
                                      <p:rCtr x="-208" y="-23426"/>
                                    </p:animMotion>
                                  </p:childTnLst>
                                </p:cTn>
                              </p:par>
                              <p:par>
                                <p:cTn id="30" presetID="64" presetClass="path" presetSubtype="0" accel="50000" decel="50000" fill="hold" grpId="1" nodeType="withEffect">
                                  <p:stCondLst>
                                    <p:cond delay="0"/>
                                  </p:stCondLst>
                                  <p:childTnLst>
                                    <p:animMotion origin="layout" path="M 2.29167E-6 -3.33333E-6 L -0.00039 -0.46944 " pathEditMode="relative" rAng="0" ptsTypes="AA">
                                      <p:cBhvr>
                                        <p:cTn id="31" dur="2000" fill="hold"/>
                                        <p:tgtEl>
                                          <p:spTgt spid="11"/>
                                        </p:tgtEl>
                                        <p:attrNameLst>
                                          <p:attrName>ppt_x</p:attrName>
                                          <p:attrName>ppt_y</p:attrName>
                                        </p:attrNameLst>
                                      </p:cBhvr>
                                      <p:rCtr x="-26" y="-23472"/>
                                    </p:animMotion>
                                  </p:childTnLst>
                                </p:cTn>
                              </p:par>
                              <p:par>
                                <p:cTn id="32" presetID="64" presetClass="path" presetSubtype="0" accel="50000" decel="50000" fill="hold" grpId="1" nodeType="withEffect">
                                  <p:stCondLst>
                                    <p:cond delay="0"/>
                                  </p:stCondLst>
                                  <p:childTnLst>
                                    <p:animMotion origin="layout" path="M -1.04167E-6 -3.33333E-6 L -0.00065 -0.46389 " pathEditMode="relative" rAng="0" ptsTypes="AA">
                                      <p:cBhvr>
                                        <p:cTn id="33" dur="2000" fill="hold"/>
                                        <p:tgtEl>
                                          <p:spTgt spid="12"/>
                                        </p:tgtEl>
                                        <p:attrNameLst>
                                          <p:attrName>ppt_x</p:attrName>
                                          <p:attrName>ppt_y</p:attrName>
                                        </p:attrNameLst>
                                      </p:cBhvr>
                                      <p:rCtr x="-39" y="-23194"/>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P spid="17"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033AD1-E65A-058E-7C79-EDF03346C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050" y="1545670"/>
            <a:ext cx="1267032" cy="1267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74B326D-1BA5-0288-5BE7-E4093FBD9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653" y="12206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0F8175-2EAE-0572-169D-76E969A6A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035" y="2167818"/>
            <a:ext cx="10096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531F4C-46A6-510A-69DD-4DB6806BD0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0820" y="3070887"/>
            <a:ext cx="832731" cy="8327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768738E-3C9A-A968-0311-6085D99877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8609" y="2526924"/>
            <a:ext cx="1106424" cy="1106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CED0E8C-B0B9-C115-08A9-550DA6B62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18639" y="5534954"/>
            <a:ext cx="1135541" cy="11355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4EC3CEA-92F0-2DE0-33FC-6E8A8812EE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4369" y="2236411"/>
            <a:ext cx="977566" cy="9775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C5F5468-750C-304D-7C55-735A000BA6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86503" y="4450921"/>
            <a:ext cx="1108364" cy="11083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902038-F143-964A-33F9-D0E3522FCD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7635" y="136336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A11F4815-039F-A377-8ED5-F1E6743DCC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55" y="55317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F8D71D8-B004-9850-45AC-BB3C35AE7C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92262" y="5722847"/>
            <a:ext cx="1007604" cy="10076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E2F2253-4E2A-0BAD-8D57-344D76804BA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4211" y="145193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300097D-45F5-88BD-8132-B9BB6F15EB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67365" y="5794563"/>
            <a:ext cx="724906" cy="7249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C5046A4-2986-5BAF-5F68-BB195EB748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61968" y="2424663"/>
            <a:ext cx="1110306" cy="11103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277C6C4-1F68-FED9-903A-E3855621001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35826" y="178542"/>
            <a:ext cx="856142" cy="8561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B6879E3-6CDA-4CCE-5D8B-9878A63EA52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62325" y="2396060"/>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50549CE-1591-8B04-5258-93347C9DF4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55171" y="1307516"/>
            <a:ext cx="1085455" cy="10854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27F2460-EAA3-52A9-931E-3AFB24AB1E0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65867" y="1478452"/>
            <a:ext cx="917608" cy="9176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27127C1-A9E6-A091-9B09-A522C497386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78330" y="4782658"/>
            <a:ext cx="778311" cy="7783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6F74D57-FA4B-70DA-326F-9A75CE8937B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8648" y="5318832"/>
            <a:ext cx="1286465" cy="128646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D669F46-B07B-C97A-19F0-C1FA9FCEBDE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11834" y="5778543"/>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85F2E6B-4E74-1EF1-7D04-BFAEBDB95B7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3317" y="1424897"/>
            <a:ext cx="1110306" cy="111030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7FF08C11-9036-9732-C92A-F28D916202F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95313" y="218467"/>
            <a:ext cx="878674" cy="87867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84309CB3-00D4-9DC8-D81D-E712CB1F4FB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48414" y="5264712"/>
            <a:ext cx="708104" cy="70810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6F3C6520-11A2-74C2-BAB3-EF32375AC5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520069" y="4318025"/>
            <a:ext cx="1251285" cy="125128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34B354B9-3212-99EE-D400-826B6953A3A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78209" y="4221327"/>
            <a:ext cx="767064" cy="917608"/>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A2B46852-0B04-97BE-EA82-4A7B6B7357D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29495" y="5577936"/>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B9B6A011-118E-759D-F76D-2B53A6C7F10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36401" y="4700710"/>
            <a:ext cx="689413" cy="689413"/>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7625A8EF-BD6A-9273-4AD3-8B00596EC87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9679" y="202594"/>
            <a:ext cx="1121338" cy="1121338"/>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4E68363A-AAD5-92CB-DE99-7E2D83A14D0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2276" y="4294329"/>
            <a:ext cx="1063195" cy="106319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E485D585-CDAF-F55F-4A7B-36CA993CE0B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204279" y="3126251"/>
            <a:ext cx="626739" cy="626739"/>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1A46E696-5831-9A94-2257-D20CA99B328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661435" y="281373"/>
            <a:ext cx="1009369" cy="1009369"/>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a:extLst>
              <a:ext uri="{FF2B5EF4-FFF2-40B4-BE49-F238E27FC236}">
                <a16:creationId xmlns:a16="http://schemas.microsoft.com/office/drawing/2014/main" id="{791AE76C-6FCF-1ED8-AC95-7790D2D86D8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61714" y="3611066"/>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a:extLst>
              <a:ext uri="{FF2B5EF4-FFF2-40B4-BE49-F238E27FC236}">
                <a16:creationId xmlns:a16="http://schemas.microsoft.com/office/drawing/2014/main" id="{F3576FA4-6B1F-08F4-CD11-BEB129BB4EC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00371" y="2507029"/>
            <a:ext cx="1356818" cy="1356818"/>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a:extLst>
              <a:ext uri="{FF2B5EF4-FFF2-40B4-BE49-F238E27FC236}">
                <a16:creationId xmlns:a16="http://schemas.microsoft.com/office/drawing/2014/main" id="{06EF4B4B-B099-53CD-4EB8-E46A0E2FF44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30652" y="2511456"/>
            <a:ext cx="878674" cy="878674"/>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a:extLst>
              <a:ext uri="{FF2B5EF4-FFF2-40B4-BE49-F238E27FC236}">
                <a16:creationId xmlns:a16="http://schemas.microsoft.com/office/drawing/2014/main" id="{2EDB66AC-C757-45BE-1136-32D8043785A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267486" y="3628431"/>
            <a:ext cx="1359197" cy="1019398"/>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52">
            <a:extLst>
              <a:ext uri="{FF2B5EF4-FFF2-40B4-BE49-F238E27FC236}">
                <a16:creationId xmlns:a16="http://schemas.microsoft.com/office/drawing/2014/main" id="{2AA0A3EE-FF8D-CBC3-0788-94854C73CDA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967809" y="527579"/>
            <a:ext cx="842477" cy="842477"/>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54">
            <a:extLst>
              <a:ext uri="{FF2B5EF4-FFF2-40B4-BE49-F238E27FC236}">
                <a16:creationId xmlns:a16="http://schemas.microsoft.com/office/drawing/2014/main" id="{E01ED322-6ED6-8344-3811-2E3CCAF84B3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484352" y="1475656"/>
            <a:ext cx="1019397" cy="1019397"/>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56">
            <a:extLst>
              <a:ext uri="{FF2B5EF4-FFF2-40B4-BE49-F238E27FC236}">
                <a16:creationId xmlns:a16="http://schemas.microsoft.com/office/drawing/2014/main" id="{419F9EA8-8230-0938-F290-A5CA46F4037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991181" y="5239408"/>
            <a:ext cx="917608" cy="917608"/>
          </a:xfrm>
          <a:prstGeom prst="rect">
            <a:avLst/>
          </a:prstGeom>
          <a:noFill/>
          <a:extLst>
            <a:ext uri="{909E8E84-426E-40DD-AFC4-6F175D3DCCD1}">
              <a14:hiddenFill xmlns:a14="http://schemas.microsoft.com/office/drawing/2010/main">
                <a:solidFill>
                  <a:srgbClr val="FFFFFF"/>
                </a:solidFill>
              </a14:hiddenFill>
            </a:ext>
          </a:extLst>
        </p:spPr>
      </p:pic>
      <p:pic>
        <p:nvPicPr>
          <p:cNvPr id="2106" name="Picture 58">
            <a:extLst>
              <a:ext uri="{FF2B5EF4-FFF2-40B4-BE49-F238E27FC236}">
                <a16:creationId xmlns:a16="http://schemas.microsoft.com/office/drawing/2014/main" id="{1D6D379E-F81D-3BB4-6F41-14A1720F5DEE}"/>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952133" y="4733454"/>
            <a:ext cx="689413" cy="689413"/>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60">
            <a:extLst>
              <a:ext uri="{FF2B5EF4-FFF2-40B4-BE49-F238E27FC236}">
                <a16:creationId xmlns:a16="http://schemas.microsoft.com/office/drawing/2014/main" id="{2F630834-E50E-6726-0D3E-44FFE0DE515C}"/>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1148900" y="948818"/>
            <a:ext cx="1169514" cy="1169514"/>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a:extLst>
              <a:ext uri="{FF2B5EF4-FFF2-40B4-BE49-F238E27FC236}">
                <a16:creationId xmlns:a16="http://schemas.microsoft.com/office/drawing/2014/main" id="{6E32D69D-59A5-7AF7-83DB-05CDED1F1B9A}"/>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1422" y="112965"/>
            <a:ext cx="1121337" cy="1121337"/>
          </a:xfrm>
          <a:prstGeom prst="rect">
            <a:avLst/>
          </a:prstGeom>
          <a:noFill/>
          <a:extLst>
            <a:ext uri="{909E8E84-426E-40DD-AFC4-6F175D3DCCD1}">
              <a14:hiddenFill xmlns:a14="http://schemas.microsoft.com/office/drawing/2010/main">
                <a:solidFill>
                  <a:srgbClr val="FFFFFF"/>
                </a:solidFill>
              </a14:hiddenFill>
            </a:ext>
          </a:extLst>
        </p:spPr>
      </p:pic>
      <p:pic>
        <p:nvPicPr>
          <p:cNvPr id="2112" name="Picture 64">
            <a:extLst>
              <a:ext uri="{FF2B5EF4-FFF2-40B4-BE49-F238E27FC236}">
                <a16:creationId xmlns:a16="http://schemas.microsoft.com/office/drawing/2014/main" id="{1DE58CCE-91EB-2AD8-3718-7D9C225FAA4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906575" y="1263468"/>
            <a:ext cx="1063195" cy="1063195"/>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66">
            <a:extLst>
              <a:ext uri="{FF2B5EF4-FFF2-40B4-BE49-F238E27FC236}">
                <a16:creationId xmlns:a16="http://schemas.microsoft.com/office/drawing/2014/main" id="{BAA0FCB9-FBE3-87DF-E70F-BC55B91D24F6}"/>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132316" y="3585909"/>
            <a:ext cx="912085" cy="635418"/>
          </a:xfrm>
          <a:prstGeom prst="rect">
            <a:avLst/>
          </a:prstGeom>
          <a:noFill/>
          <a:extLst>
            <a:ext uri="{909E8E84-426E-40DD-AFC4-6F175D3DCCD1}">
              <a14:hiddenFill xmlns:a14="http://schemas.microsoft.com/office/drawing/2010/main">
                <a:solidFill>
                  <a:srgbClr val="FFFFFF"/>
                </a:solidFill>
              </a14:hiddenFill>
            </a:ext>
          </a:extLst>
        </p:spPr>
      </p:pic>
      <p:pic>
        <p:nvPicPr>
          <p:cNvPr id="2116" name="Picture 68">
            <a:extLst>
              <a:ext uri="{FF2B5EF4-FFF2-40B4-BE49-F238E27FC236}">
                <a16:creationId xmlns:a16="http://schemas.microsoft.com/office/drawing/2014/main" id="{496E6D80-D073-259D-1131-0A2E373BEB22}"/>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058989" y="3452174"/>
            <a:ext cx="758354" cy="758354"/>
          </a:xfrm>
          <a:prstGeom prst="rect">
            <a:avLst/>
          </a:prstGeom>
          <a:noFill/>
          <a:extLst>
            <a:ext uri="{909E8E84-426E-40DD-AFC4-6F175D3DCCD1}">
              <a14:hiddenFill xmlns:a14="http://schemas.microsoft.com/office/drawing/2010/main">
                <a:solidFill>
                  <a:srgbClr val="FFFFFF"/>
                </a:solidFill>
              </a14:hiddenFill>
            </a:ext>
          </a:extLst>
        </p:spPr>
      </p:pic>
      <p:pic>
        <p:nvPicPr>
          <p:cNvPr id="2118" name="Picture 70">
            <a:extLst>
              <a:ext uri="{FF2B5EF4-FFF2-40B4-BE49-F238E27FC236}">
                <a16:creationId xmlns:a16="http://schemas.microsoft.com/office/drawing/2014/main" id="{4077A573-F9B0-3222-CC1D-8AC2074801B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528341" y="2560659"/>
            <a:ext cx="733268" cy="765888"/>
          </a:xfrm>
          <a:prstGeom prst="rect">
            <a:avLst/>
          </a:prstGeom>
          <a:noFill/>
          <a:extLst>
            <a:ext uri="{909E8E84-426E-40DD-AFC4-6F175D3DCCD1}">
              <a14:hiddenFill xmlns:a14="http://schemas.microsoft.com/office/drawing/2010/main">
                <a:solidFill>
                  <a:srgbClr val="FFFFFF"/>
                </a:solidFill>
              </a14:hiddenFill>
            </a:ext>
          </a:extLst>
        </p:spPr>
      </p:pic>
      <p:pic>
        <p:nvPicPr>
          <p:cNvPr id="2120" name="Picture 72">
            <a:extLst>
              <a:ext uri="{FF2B5EF4-FFF2-40B4-BE49-F238E27FC236}">
                <a16:creationId xmlns:a16="http://schemas.microsoft.com/office/drawing/2014/main" id="{EADDEBA0-CC77-F637-D498-1D821D62BE8F}"/>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677724" y="4023918"/>
            <a:ext cx="922820" cy="922820"/>
          </a:xfrm>
          <a:prstGeom prst="rect">
            <a:avLst/>
          </a:prstGeom>
          <a:noFill/>
          <a:extLst>
            <a:ext uri="{909E8E84-426E-40DD-AFC4-6F175D3DCCD1}">
              <a14:hiddenFill xmlns:a14="http://schemas.microsoft.com/office/drawing/2010/main">
                <a:solidFill>
                  <a:srgbClr val="FFFFFF"/>
                </a:solidFill>
              </a14:hiddenFill>
            </a:ext>
          </a:extLst>
        </p:spPr>
      </p:pic>
      <p:pic>
        <p:nvPicPr>
          <p:cNvPr id="2122" name="Picture 74">
            <a:extLst>
              <a:ext uri="{FF2B5EF4-FFF2-40B4-BE49-F238E27FC236}">
                <a16:creationId xmlns:a16="http://schemas.microsoft.com/office/drawing/2014/main" id="{41D422FF-F0C4-BE5F-6D9C-57FDC7272E72}"/>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1102023" y="-68103"/>
            <a:ext cx="948567" cy="948567"/>
          </a:xfrm>
          <a:prstGeom prst="rect">
            <a:avLst/>
          </a:prstGeom>
          <a:noFill/>
          <a:extLst>
            <a:ext uri="{909E8E84-426E-40DD-AFC4-6F175D3DCCD1}">
              <a14:hiddenFill xmlns:a14="http://schemas.microsoft.com/office/drawing/2010/main">
                <a:solidFill>
                  <a:srgbClr val="FFFFFF"/>
                </a:solidFill>
              </a14:hiddenFill>
            </a:ext>
          </a:extLst>
        </p:spPr>
      </p:pic>
      <p:pic>
        <p:nvPicPr>
          <p:cNvPr id="2124" name="Picture 76">
            <a:extLst>
              <a:ext uri="{FF2B5EF4-FFF2-40B4-BE49-F238E27FC236}">
                <a16:creationId xmlns:a16="http://schemas.microsoft.com/office/drawing/2014/main" id="{E9CF940F-2B23-C391-D206-CBF9908066FE}"/>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648383" y="4459502"/>
            <a:ext cx="660161" cy="660161"/>
          </a:xfrm>
          <a:prstGeom prst="rect">
            <a:avLst/>
          </a:prstGeom>
          <a:noFill/>
          <a:extLst>
            <a:ext uri="{909E8E84-426E-40DD-AFC4-6F175D3DCCD1}">
              <a14:hiddenFill xmlns:a14="http://schemas.microsoft.com/office/drawing/2010/main">
                <a:solidFill>
                  <a:srgbClr val="FFFFFF"/>
                </a:solidFill>
              </a14:hiddenFill>
            </a:ext>
          </a:extLst>
        </p:spPr>
      </p:pic>
      <p:pic>
        <p:nvPicPr>
          <p:cNvPr id="2126" name="Picture 78">
            <a:extLst>
              <a:ext uri="{FF2B5EF4-FFF2-40B4-BE49-F238E27FC236}">
                <a16:creationId xmlns:a16="http://schemas.microsoft.com/office/drawing/2014/main" id="{C9AFEB58-5E70-F581-5648-AB3C7F5F29BD}"/>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474281" y="3719735"/>
            <a:ext cx="758354" cy="758354"/>
          </a:xfrm>
          <a:prstGeom prst="rect">
            <a:avLst/>
          </a:prstGeom>
          <a:noFill/>
          <a:extLst>
            <a:ext uri="{909E8E84-426E-40DD-AFC4-6F175D3DCCD1}">
              <a14:hiddenFill xmlns:a14="http://schemas.microsoft.com/office/drawing/2010/main">
                <a:solidFill>
                  <a:srgbClr val="FFFFFF"/>
                </a:solidFill>
              </a14:hiddenFill>
            </a:ext>
          </a:extLst>
        </p:spPr>
      </p:pic>
      <p:pic>
        <p:nvPicPr>
          <p:cNvPr id="2128" name="Picture 80">
            <a:extLst>
              <a:ext uri="{FF2B5EF4-FFF2-40B4-BE49-F238E27FC236}">
                <a16:creationId xmlns:a16="http://schemas.microsoft.com/office/drawing/2014/main" id="{336F7F6C-36BE-3BE2-6674-323C32C44541}"/>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8993265" y="154287"/>
            <a:ext cx="726177" cy="726177"/>
          </a:xfrm>
          <a:prstGeom prst="rect">
            <a:avLst/>
          </a:prstGeom>
          <a:noFill/>
          <a:extLst>
            <a:ext uri="{909E8E84-426E-40DD-AFC4-6F175D3DCCD1}">
              <a14:hiddenFill xmlns:a14="http://schemas.microsoft.com/office/drawing/2010/main">
                <a:solidFill>
                  <a:srgbClr val="FFFFFF"/>
                </a:solidFill>
              </a14:hiddenFill>
            </a:ext>
          </a:extLst>
        </p:spPr>
      </p:pic>
      <p:pic>
        <p:nvPicPr>
          <p:cNvPr id="2130" name="Picture 82">
            <a:extLst>
              <a:ext uri="{FF2B5EF4-FFF2-40B4-BE49-F238E27FC236}">
                <a16:creationId xmlns:a16="http://schemas.microsoft.com/office/drawing/2014/main" id="{505EA7A6-579E-3F03-9F39-5FD3F3014E9F}"/>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1014725" y="315705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8">
            <a:extLst>
              <a:ext uri="{FF2B5EF4-FFF2-40B4-BE49-F238E27FC236}">
                <a16:creationId xmlns:a16="http://schemas.microsoft.com/office/drawing/2014/main" id="{912D65C9-12CD-7EEF-B91A-874E4995CA2E}"/>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7758680" y="5514502"/>
            <a:ext cx="1007604" cy="100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57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033AD1-E65A-058E-7C79-EDF03346C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050" y="1545670"/>
            <a:ext cx="1267032" cy="1267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74B326D-1BA5-0288-5BE7-E4093FBD9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653" y="12206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0F8175-2EAE-0572-169D-76E969A6A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035" y="2167818"/>
            <a:ext cx="10096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531F4C-46A6-510A-69DD-4DB6806BD0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0820" y="3070887"/>
            <a:ext cx="832731" cy="8327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768738E-3C9A-A968-0311-6085D99877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8609" y="2526924"/>
            <a:ext cx="1106424" cy="1106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CED0E8C-B0B9-C115-08A9-550DA6B62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18639" y="5534954"/>
            <a:ext cx="1135541" cy="11355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4EC3CEA-92F0-2DE0-33FC-6E8A8812EE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4369" y="2236411"/>
            <a:ext cx="977566" cy="9775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C5F5468-750C-304D-7C55-735A000BA6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86503" y="4450921"/>
            <a:ext cx="1108364" cy="11083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902038-F143-964A-33F9-D0E3522FCD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7635" y="136336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A11F4815-039F-A377-8ED5-F1E6743DCC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55" y="55317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F8D71D8-B004-9850-45AC-BB3C35AE7C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92262" y="5722847"/>
            <a:ext cx="1007604" cy="10076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E2F2253-4E2A-0BAD-8D57-344D76804BA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4211" y="145193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300097D-45F5-88BD-8132-B9BB6F15EB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67365" y="5794563"/>
            <a:ext cx="724906" cy="7249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C5046A4-2986-5BAF-5F68-BB195EB748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61968" y="2424663"/>
            <a:ext cx="1110306" cy="11103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277C6C4-1F68-FED9-903A-E3855621001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35826" y="178542"/>
            <a:ext cx="856142" cy="8561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B6879E3-6CDA-4CCE-5D8B-9878A63EA52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62325" y="2396060"/>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50549CE-1591-8B04-5258-93347C9DF4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55171" y="1307516"/>
            <a:ext cx="1085455" cy="10854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27F2460-EAA3-52A9-931E-3AFB24AB1E0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65867" y="1478452"/>
            <a:ext cx="917608" cy="9176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27127C1-A9E6-A091-9B09-A522C497386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78330" y="4782658"/>
            <a:ext cx="778311" cy="7783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6F74D57-FA4B-70DA-326F-9A75CE8937B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8648" y="5318832"/>
            <a:ext cx="1286465" cy="128646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D669F46-B07B-C97A-19F0-C1FA9FCEBDE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11834" y="5778543"/>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85F2E6B-4E74-1EF1-7D04-BFAEBDB95B7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3317" y="1424897"/>
            <a:ext cx="1110306" cy="111030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7FF08C11-9036-9732-C92A-F28D916202F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95313" y="218467"/>
            <a:ext cx="878674" cy="87867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84309CB3-00D4-9DC8-D81D-E712CB1F4FB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48414" y="5264712"/>
            <a:ext cx="708104" cy="70810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6F3C6520-11A2-74C2-BAB3-EF32375AC5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520069" y="4318025"/>
            <a:ext cx="1251285" cy="125128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34B354B9-3212-99EE-D400-826B6953A3A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78209" y="4221327"/>
            <a:ext cx="767064" cy="917608"/>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A2B46852-0B04-97BE-EA82-4A7B6B7357D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29495" y="5577936"/>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B9B6A011-118E-759D-F76D-2B53A6C7F10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36401" y="4700710"/>
            <a:ext cx="689413" cy="689413"/>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7625A8EF-BD6A-9273-4AD3-8B00596EC87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9679" y="202594"/>
            <a:ext cx="1121338" cy="1121338"/>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4E68363A-AAD5-92CB-DE99-7E2D83A14D0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2276" y="4294329"/>
            <a:ext cx="1063195" cy="106319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E485D585-CDAF-F55F-4A7B-36CA993CE0B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204279" y="3126251"/>
            <a:ext cx="626739" cy="626739"/>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1A46E696-5831-9A94-2257-D20CA99B328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661435" y="281373"/>
            <a:ext cx="1009369" cy="1009369"/>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a:extLst>
              <a:ext uri="{FF2B5EF4-FFF2-40B4-BE49-F238E27FC236}">
                <a16:creationId xmlns:a16="http://schemas.microsoft.com/office/drawing/2014/main" id="{791AE76C-6FCF-1ED8-AC95-7790D2D86D8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61714" y="3611066"/>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a:extLst>
              <a:ext uri="{FF2B5EF4-FFF2-40B4-BE49-F238E27FC236}">
                <a16:creationId xmlns:a16="http://schemas.microsoft.com/office/drawing/2014/main" id="{F3576FA4-6B1F-08F4-CD11-BEB129BB4EC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00371" y="2507029"/>
            <a:ext cx="1356818" cy="1356818"/>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a:extLst>
              <a:ext uri="{FF2B5EF4-FFF2-40B4-BE49-F238E27FC236}">
                <a16:creationId xmlns:a16="http://schemas.microsoft.com/office/drawing/2014/main" id="{06EF4B4B-B099-53CD-4EB8-E46A0E2FF44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30652" y="2511456"/>
            <a:ext cx="878674" cy="878674"/>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a:extLst>
              <a:ext uri="{FF2B5EF4-FFF2-40B4-BE49-F238E27FC236}">
                <a16:creationId xmlns:a16="http://schemas.microsoft.com/office/drawing/2014/main" id="{2EDB66AC-C757-45BE-1136-32D8043785A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267486" y="3628431"/>
            <a:ext cx="1359197" cy="1019398"/>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52">
            <a:extLst>
              <a:ext uri="{FF2B5EF4-FFF2-40B4-BE49-F238E27FC236}">
                <a16:creationId xmlns:a16="http://schemas.microsoft.com/office/drawing/2014/main" id="{2AA0A3EE-FF8D-CBC3-0788-94854C73CDA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967809" y="527579"/>
            <a:ext cx="842477" cy="842477"/>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54">
            <a:extLst>
              <a:ext uri="{FF2B5EF4-FFF2-40B4-BE49-F238E27FC236}">
                <a16:creationId xmlns:a16="http://schemas.microsoft.com/office/drawing/2014/main" id="{E01ED322-6ED6-8344-3811-2E3CCAF84B3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484352" y="1475656"/>
            <a:ext cx="1019397" cy="1019397"/>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56">
            <a:extLst>
              <a:ext uri="{FF2B5EF4-FFF2-40B4-BE49-F238E27FC236}">
                <a16:creationId xmlns:a16="http://schemas.microsoft.com/office/drawing/2014/main" id="{419F9EA8-8230-0938-F290-A5CA46F4037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991181" y="5239408"/>
            <a:ext cx="917608" cy="917608"/>
          </a:xfrm>
          <a:prstGeom prst="rect">
            <a:avLst/>
          </a:prstGeom>
          <a:noFill/>
          <a:extLst>
            <a:ext uri="{909E8E84-426E-40DD-AFC4-6F175D3DCCD1}">
              <a14:hiddenFill xmlns:a14="http://schemas.microsoft.com/office/drawing/2010/main">
                <a:solidFill>
                  <a:srgbClr val="FFFFFF"/>
                </a:solidFill>
              </a14:hiddenFill>
            </a:ext>
          </a:extLst>
        </p:spPr>
      </p:pic>
      <p:pic>
        <p:nvPicPr>
          <p:cNvPr id="2106" name="Picture 58">
            <a:extLst>
              <a:ext uri="{FF2B5EF4-FFF2-40B4-BE49-F238E27FC236}">
                <a16:creationId xmlns:a16="http://schemas.microsoft.com/office/drawing/2014/main" id="{1D6D379E-F81D-3BB4-6F41-14A1720F5DEE}"/>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952133" y="4733454"/>
            <a:ext cx="689413" cy="689413"/>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60">
            <a:extLst>
              <a:ext uri="{FF2B5EF4-FFF2-40B4-BE49-F238E27FC236}">
                <a16:creationId xmlns:a16="http://schemas.microsoft.com/office/drawing/2014/main" id="{2F630834-E50E-6726-0D3E-44FFE0DE515C}"/>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1148900" y="948818"/>
            <a:ext cx="1169514" cy="1169514"/>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a:extLst>
              <a:ext uri="{FF2B5EF4-FFF2-40B4-BE49-F238E27FC236}">
                <a16:creationId xmlns:a16="http://schemas.microsoft.com/office/drawing/2014/main" id="{6E32D69D-59A5-7AF7-83DB-05CDED1F1B9A}"/>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1422" y="112965"/>
            <a:ext cx="1121337" cy="1121337"/>
          </a:xfrm>
          <a:prstGeom prst="rect">
            <a:avLst/>
          </a:prstGeom>
          <a:noFill/>
          <a:extLst>
            <a:ext uri="{909E8E84-426E-40DD-AFC4-6F175D3DCCD1}">
              <a14:hiddenFill xmlns:a14="http://schemas.microsoft.com/office/drawing/2010/main">
                <a:solidFill>
                  <a:srgbClr val="FFFFFF"/>
                </a:solidFill>
              </a14:hiddenFill>
            </a:ext>
          </a:extLst>
        </p:spPr>
      </p:pic>
      <p:pic>
        <p:nvPicPr>
          <p:cNvPr id="2112" name="Picture 64">
            <a:extLst>
              <a:ext uri="{FF2B5EF4-FFF2-40B4-BE49-F238E27FC236}">
                <a16:creationId xmlns:a16="http://schemas.microsoft.com/office/drawing/2014/main" id="{1DE58CCE-91EB-2AD8-3718-7D9C225FAA4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906575" y="1263468"/>
            <a:ext cx="1063195" cy="1063195"/>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66">
            <a:extLst>
              <a:ext uri="{FF2B5EF4-FFF2-40B4-BE49-F238E27FC236}">
                <a16:creationId xmlns:a16="http://schemas.microsoft.com/office/drawing/2014/main" id="{BAA0FCB9-FBE3-87DF-E70F-BC55B91D24F6}"/>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132316" y="3585909"/>
            <a:ext cx="912085" cy="635418"/>
          </a:xfrm>
          <a:prstGeom prst="rect">
            <a:avLst/>
          </a:prstGeom>
          <a:noFill/>
          <a:extLst>
            <a:ext uri="{909E8E84-426E-40DD-AFC4-6F175D3DCCD1}">
              <a14:hiddenFill xmlns:a14="http://schemas.microsoft.com/office/drawing/2010/main">
                <a:solidFill>
                  <a:srgbClr val="FFFFFF"/>
                </a:solidFill>
              </a14:hiddenFill>
            </a:ext>
          </a:extLst>
        </p:spPr>
      </p:pic>
      <p:pic>
        <p:nvPicPr>
          <p:cNvPr id="2116" name="Picture 68">
            <a:extLst>
              <a:ext uri="{FF2B5EF4-FFF2-40B4-BE49-F238E27FC236}">
                <a16:creationId xmlns:a16="http://schemas.microsoft.com/office/drawing/2014/main" id="{496E6D80-D073-259D-1131-0A2E373BEB22}"/>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058989" y="3452174"/>
            <a:ext cx="758354" cy="758354"/>
          </a:xfrm>
          <a:prstGeom prst="rect">
            <a:avLst/>
          </a:prstGeom>
          <a:noFill/>
          <a:extLst>
            <a:ext uri="{909E8E84-426E-40DD-AFC4-6F175D3DCCD1}">
              <a14:hiddenFill xmlns:a14="http://schemas.microsoft.com/office/drawing/2010/main">
                <a:solidFill>
                  <a:srgbClr val="FFFFFF"/>
                </a:solidFill>
              </a14:hiddenFill>
            </a:ext>
          </a:extLst>
        </p:spPr>
      </p:pic>
      <p:pic>
        <p:nvPicPr>
          <p:cNvPr id="2118" name="Picture 70">
            <a:extLst>
              <a:ext uri="{FF2B5EF4-FFF2-40B4-BE49-F238E27FC236}">
                <a16:creationId xmlns:a16="http://schemas.microsoft.com/office/drawing/2014/main" id="{4077A573-F9B0-3222-CC1D-8AC2074801B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528341" y="2560659"/>
            <a:ext cx="733268" cy="765888"/>
          </a:xfrm>
          <a:prstGeom prst="rect">
            <a:avLst/>
          </a:prstGeom>
          <a:noFill/>
          <a:extLst>
            <a:ext uri="{909E8E84-426E-40DD-AFC4-6F175D3DCCD1}">
              <a14:hiddenFill xmlns:a14="http://schemas.microsoft.com/office/drawing/2010/main">
                <a:solidFill>
                  <a:srgbClr val="FFFFFF"/>
                </a:solidFill>
              </a14:hiddenFill>
            </a:ext>
          </a:extLst>
        </p:spPr>
      </p:pic>
      <p:pic>
        <p:nvPicPr>
          <p:cNvPr id="2120" name="Picture 72">
            <a:extLst>
              <a:ext uri="{FF2B5EF4-FFF2-40B4-BE49-F238E27FC236}">
                <a16:creationId xmlns:a16="http://schemas.microsoft.com/office/drawing/2014/main" id="{EADDEBA0-CC77-F637-D498-1D821D62BE8F}"/>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677724" y="4023918"/>
            <a:ext cx="922820" cy="922820"/>
          </a:xfrm>
          <a:prstGeom prst="rect">
            <a:avLst/>
          </a:prstGeom>
          <a:noFill/>
          <a:extLst>
            <a:ext uri="{909E8E84-426E-40DD-AFC4-6F175D3DCCD1}">
              <a14:hiddenFill xmlns:a14="http://schemas.microsoft.com/office/drawing/2010/main">
                <a:solidFill>
                  <a:srgbClr val="FFFFFF"/>
                </a:solidFill>
              </a14:hiddenFill>
            </a:ext>
          </a:extLst>
        </p:spPr>
      </p:pic>
      <p:pic>
        <p:nvPicPr>
          <p:cNvPr id="2122" name="Picture 74">
            <a:extLst>
              <a:ext uri="{FF2B5EF4-FFF2-40B4-BE49-F238E27FC236}">
                <a16:creationId xmlns:a16="http://schemas.microsoft.com/office/drawing/2014/main" id="{41D422FF-F0C4-BE5F-6D9C-57FDC7272E72}"/>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1102023" y="-68103"/>
            <a:ext cx="948567" cy="948567"/>
          </a:xfrm>
          <a:prstGeom prst="rect">
            <a:avLst/>
          </a:prstGeom>
          <a:noFill/>
          <a:extLst>
            <a:ext uri="{909E8E84-426E-40DD-AFC4-6F175D3DCCD1}">
              <a14:hiddenFill xmlns:a14="http://schemas.microsoft.com/office/drawing/2010/main">
                <a:solidFill>
                  <a:srgbClr val="FFFFFF"/>
                </a:solidFill>
              </a14:hiddenFill>
            </a:ext>
          </a:extLst>
        </p:spPr>
      </p:pic>
      <p:pic>
        <p:nvPicPr>
          <p:cNvPr id="2124" name="Picture 76">
            <a:extLst>
              <a:ext uri="{FF2B5EF4-FFF2-40B4-BE49-F238E27FC236}">
                <a16:creationId xmlns:a16="http://schemas.microsoft.com/office/drawing/2014/main" id="{E9CF940F-2B23-C391-D206-CBF9908066FE}"/>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648383" y="4459502"/>
            <a:ext cx="660161" cy="660161"/>
          </a:xfrm>
          <a:prstGeom prst="rect">
            <a:avLst/>
          </a:prstGeom>
          <a:noFill/>
          <a:extLst>
            <a:ext uri="{909E8E84-426E-40DD-AFC4-6F175D3DCCD1}">
              <a14:hiddenFill xmlns:a14="http://schemas.microsoft.com/office/drawing/2010/main">
                <a:solidFill>
                  <a:srgbClr val="FFFFFF"/>
                </a:solidFill>
              </a14:hiddenFill>
            </a:ext>
          </a:extLst>
        </p:spPr>
      </p:pic>
      <p:pic>
        <p:nvPicPr>
          <p:cNvPr id="2126" name="Picture 78">
            <a:extLst>
              <a:ext uri="{FF2B5EF4-FFF2-40B4-BE49-F238E27FC236}">
                <a16:creationId xmlns:a16="http://schemas.microsoft.com/office/drawing/2014/main" id="{C9AFEB58-5E70-F581-5648-AB3C7F5F29BD}"/>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474281" y="3719735"/>
            <a:ext cx="758354" cy="758354"/>
          </a:xfrm>
          <a:prstGeom prst="rect">
            <a:avLst/>
          </a:prstGeom>
          <a:noFill/>
          <a:extLst>
            <a:ext uri="{909E8E84-426E-40DD-AFC4-6F175D3DCCD1}">
              <a14:hiddenFill xmlns:a14="http://schemas.microsoft.com/office/drawing/2010/main">
                <a:solidFill>
                  <a:srgbClr val="FFFFFF"/>
                </a:solidFill>
              </a14:hiddenFill>
            </a:ext>
          </a:extLst>
        </p:spPr>
      </p:pic>
      <p:pic>
        <p:nvPicPr>
          <p:cNvPr id="2128" name="Picture 80">
            <a:extLst>
              <a:ext uri="{FF2B5EF4-FFF2-40B4-BE49-F238E27FC236}">
                <a16:creationId xmlns:a16="http://schemas.microsoft.com/office/drawing/2014/main" id="{336F7F6C-36BE-3BE2-6674-323C32C44541}"/>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8993265" y="154287"/>
            <a:ext cx="726177" cy="726177"/>
          </a:xfrm>
          <a:prstGeom prst="rect">
            <a:avLst/>
          </a:prstGeom>
          <a:noFill/>
          <a:extLst>
            <a:ext uri="{909E8E84-426E-40DD-AFC4-6F175D3DCCD1}">
              <a14:hiddenFill xmlns:a14="http://schemas.microsoft.com/office/drawing/2010/main">
                <a:solidFill>
                  <a:srgbClr val="FFFFFF"/>
                </a:solidFill>
              </a14:hiddenFill>
            </a:ext>
          </a:extLst>
        </p:spPr>
      </p:pic>
      <p:pic>
        <p:nvPicPr>
          <p:cNvPr id="2130" name="Picture 82">
            <a:extLst>
              <a:ext uri="{FF2B5EF4-FFF2-40B4-BE49-F238E27FC236}">
                <a16:creationId xmlns:a16="http://schemas.microsoft.com/office/drawing/2014/main" id="{505EA7A6-579E-3F03-9F39-5FD3F3014E9F}"/>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1014725" y="315705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8">
            <a:extLst>
              <a:ext uri="{FF2B5EF4-FFF2-40B4-BE49-F238E27FC236}">
                <a16:creationId xmlns:a16="http://schemas.microsoft.com/office/drawing/2014/main" id="{912D65C9-12CD-7EEF-B91A-874E4995CA2E}"/>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7758680" y="5514502"/>
            <a:ext cx="1007604" cy="100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88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lstStyle/>
          <a:p>
            <a:r>
              <a:rPr lang="en-US"/>
              <a:t>.NET MAUI</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p:txBody>
          <a:bodyPr/>
          <a:lstStyle/>
          <a:p>
            <a:r>
              <a:rPr lang="en-US"/>
              <a:t>Your Successes</a:t>
            </a:r>
          </a:p>
        </p:txBody>
      </p:sp>
    </p:spTree>
    <p:extLst>
      <p:ext uri="{BB962C8B-B14F-4D97-AF65-F5344CB8AC3E}">
        <p14:creationId xmlns:p14="http://schemas.microsoft.com/office/powerpoint/2010/main" val="264022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Graphical user interface, text&#10;&#10;Description automatically generated">
            <a:extLst>
              <a:ext uri="{FF2B5EF4-FFF2-40B4-BE49-F238E27FC236}">
                <a16:creationId xmlns:a16="http://schemas.microsoft.com/office/drawing/2014/main" id="{0EFC99C1-3E61-7679-B5CE-002D7CF943B8}"/>
              </a:ext>
            </a:extLst>
          </p:cNvPr>
          <p:cNvPicPr>
            <a:picLocks noChangeAspect="1"/>
          </p:cNvPicPr>
          <p:nvPr/>
        </p:nvPicPr>
        <p:blipFill rotWithShape="1">
          <a:blip r:embed="rId2"/>
          <a:srcRect b="2848"/>
          <a:stretch/>
        </p:blipFill>
        <p:spPr>
          <a:xfrm>
            <a:off x="4441575" y="374049"/>
            <a:ext cx="2551176" cy="5507837"/>
          </a:xfrm>
          <a:prstGeom prst="rect">
            <a:avLst/>
          </a:prstGeom>
        </p:spPr>
      </p:pic>
      <p:pic>
        <p:nvPicPr>
          <p:cNvPr id="22" name="Picture 21" descr="A screenshot of a computer&#10;&#10;Description automatically generated with medium confidence">
            <a:extLst>
              <a:ext uri="{FF2B5EF4-FFF2-40B4-BE49-F238E27FC236}">
                <a16:creationId xmlns:a16="http://schemas.microsoft.com/office/drawing/2014/main" id="{D92744C0-4CF9-530C-B729-03874FD535AF}"/>
              </a:ext>
            </a:extLst>
          </p:cNvPr>
          <p:cNvPicPr>
            <a:picLocks noChangeAspect="1"/>
          </p:cNvPicPr>
          <p:nvPr/>
        </p:nvPicPr>
        <p:blipFill rotWithShape="1">
          <a:blip r:embed="rId3"/>
          <a:srcRect l="24880" t="2212" r="25802" b="2384"/>
          <a:stretch/>
        </p:blipFill>
        <p:spPr>
          <a:xfrm>
            <a:off x="4173046" y="170261"/>
            <a:ext cx="3074796" cy="5948032"/>
          </a:xfrm>
          <a:prstGeom prst="rect">
            <a:avLst/>
          </a:prstGeom>
        </p:spPr>
      </p:pic>
      <p:sp>
        <p:nvSpPr>
          <p:cNvPr id="15" name="Rounded Rectangle 41">
            <a:extLst>
              <a:ext uri="{FF2B5EF4-FFF2-40B4-BE49-F238E27FC236}">
                <a16:creationId xmlns:a16="http://schemas.microsoft.com/office/drawing/2014/main" id="{8C4E72C0-4B46-538B-2894-59BF43E65202}"/>
              </a:ext>
            </a:extLst>
          </p:cNvPr>
          <p:cNvSpPr/>
          <p:nvPr/>
        </p:nvSpPr>
        <p:spPr bwMode="auto">
          <a:xfrm>
            <a:off x="641611" y="5772218"/>
            <a:ext cx="3266700" cy="819988"/>
          </a:xfrm>
          <a:prstGeom prst="roundRect">
            <a:avLst>
              <a:gd name="adj" fmla="val 10343"/>
            </a:avLst>
          </a:prstGeom>
          <a:solidFill>
            <a:schemeClr val="bg1"/>
          </a:solidFill>
          <a:ln>
            <a:noFill/>
            <a:headEnd type="none" w="med" len="med"/>
            <a:tailEnd type="none" w="med" len="med"/>
          </a:ln>
          <a:effectLst>
            <a:reflection blurRad="6350" stA="20000" endPos="20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Content Placeholder 1">
            <a:extLst>
              <a:ext uri="{FF2B5EF4-FFF2-40B4-BE49-F238E27FC236}">
                <a16:creationId xmlns:a16="http://schemas.microsoft.com/office/drawing/2014/main" id="{F200C98A-ABBF-8A9B-C599-F5768343B464}"/>
              </a:ext>
            </a:extLst>
          </p:cNvPr>
          <p:cNvSpPr>
            <a:spLocks noGrp="1"/>
          </p:cNvSpPr>
          <p:nvPr>
            <p:ph sz="half" idx="2"/>
          </p:nvPr>
        </p:nvSpPr>
        <p:spPr>
          <a:xfrm>
            <a:off x="838200" y="1485031"/>
            <a:ext cx="3266699" cy="1943969"/>
          </a:xfrm>
        </p:spPr>
        <p:txBody>
          <a:bodyPr>
            <a:noAutofit/>
          </a:bodyPr>
          <a:lstStyle/>
          <a:p>
            <a:pPr marL="0" indent="0">
              <a:buNone/>
            </a:pPr>
            <a:r>
              <a:rPr lang="en-US" sz="1800" b="1">
                <a:solidFill>
                  <a:srgbClr val="B9AAEE"/>
                </a:solidFill>
                <a:effectLst/>
                <a:latin typeface="Open Sans" panose="020B0606030504020204" pitchFamily="34" charset="0"/>
                <a:ea typeface="Open Sans" panose="020B0606030504020204" pitchFamily="34" charset="0"/>
                <a:cs typeface="Open Sans" panose="020B0606030504020204" pitchFamily="34" charset="0"/>
              </a:rPr>
              <a:t>Be My Guide</a:t>
            </a:r>
          </a:p>
          <a:p>
            <a:pPr marL="0" indent="0">
              <a:lnSpc>
                <a:spcPts val="2460"/>
              </a:lnSpc>
              <a:buNone/>
            </a:pPr>
            <a:r>
              <a:rPr lang="en-US" sz="1800" b="0">
                <a:effectLst/>
                <a:latin typeface="Open Sans" panose="020B0606030504020204" pitchFamily="34" charset="0"/>
                <a:ea typeface="Open Sans" panose="020B0606030504020204" pitchFamily="34" charset="0"/>
                <a:cs typeface="Open Sans" panose="020B0606030504020204" pitchFamily="34" charset="0"/>
              </a:rPr>
              <a:t>An application that connects people with partial or total loss of vision with nearby volunteers.</a:t>
            </a:r>
          </a:p>
        </p:txBody>
      </p:sp>
      <p:sp>
        <p:nvSpPr>
          <p:cNvPr id="3" name="Title 2">
            <a:extLst>
              <a:ext uri="{FF2B5EF4-FFF2-40B4-BE49-F238E27FC236}">
                <a16:creationId xmlns:a16="http://schemas.microsoft.com/office/drawing/2014/main" id="{70EB0A68-329C-7B85-0D26-004C27E542C0}"/>
              </a:ext>
            </a:extLst>
          </p:cNvPr>
          <p:cNvSpPr>
            <a:spLocks noGrp="1"/>
          </p:cNvSpPr>
          <p:nvPr>
            <p:ph type="title"/>
          </p:nvPr>
        </p:nvSpPr>
        <p:spPr>
          <a:xfrm>
            <a:off x="838200" y="730251"/>
            <a:ext cx="3266699" cy="641350"/>
          </a:xfrm>
        </p:spPr>
        <p:txBody>
          <a:bodyPr/>
          <a:lstStyle/>
          <a:p>
            <a:r>
              <a:rPr lang="en-US"/>
              <a:t>First Party Apps</a:t>
            </a:r>
          </a:p>
        </p:txBody>
      </p:sp>
      <p:pic>
        <p:nvPicPr>
          <p:cNvPr id="4" name="Graphic 3">
            <a:extLst>
              <a:ext uri="{FF2B5EF4-FFF2-40B4-BE49-F238E27FC236}">
                <a16:creationId xmlns:a16="http://schemas.microsoft.com/office/drawing/2014/main" id="{E7F123E5-9A3E-351F-C5BC-7CB9B6BC81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074" y="170261"/>
            <a:ext cx="559989" cy="559989"/>
          </a:xfrm>
          <a:prstGeom prst="rect">
            <a:avLst/>
          </a:prstGeom>
        </p:spPr>
      </p:pic>
      <p:sp>
        <p:nvSpPr>
          <p:cNvPr id="5" name="Content Placeholder 1">
            <a:extLst>
              <a:ext uri="{FF2B5EF4-FFF2-40B4-BE49-F238E27FC236}">
                <a16:creationId xmlns:a16="http://schemas.microsoft.com/office/drawing/2014/main" id="{1376161E-5CAD-569C-8B3F-599DB71CEDEB}"/>
              </a:ext>
            </a:extLst>
          </p:cNvPr>
          <p:cNvSpPr txBox="1">
            <a:spLocks/>
          </p:cNvSpPr>
          <p:nvPr/>
        </p:nvSpPr>
        <p:spPr>
          <a:xfrm>
            <a:off x="839788" y="4902185"/>
            <a:ext cx="326669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atin typeface="Segoe UI" panose="020B0502040204020203" pitchFamily="34" charset="0"/>
            </a:endParaRPr>
          </a:p>
        </p:txBody>
      </p:sp>
      <p:grpSp>
        <p:nvGrpSpPr>
          <p:cNvPr id="7" name="Group 6">
            <a:extLst>
              <a:ext uri="{FF2B5EF4-FFF2-40B4-BE49-F238E27FC236}">
                <a16:creationId xmlns:a16="http://schemas.microsoft.com/office/drawing/2014/main" id="{19659762-4B47-F29D-20D7-1CDC0A7DE2BA}"/>
              </a:ext>
            </a:extLst>
          </p:cNvPr>
          <p:cNvGrpSpPr/>
          <p:nvPr/>
        </p:nvGrpSpPr>
        <p:grpSpPr>
          <a:xfrm>
            <a:off x="7898830" y="131217"/>
            <a:ext cx="3074796" cy="5948032"/>
            <a:chOff x="5163438" y="7245455"/>
            <a:chExt cx="3074796" cy="5948032"/>
          </a:xfrm>
        </p:grpSpPr>
        <p:pic>
          <p:nvPicPr>
            <p:cNvPr id="8" name="Picture 7">
              <a:extLst>
                <a:ext uri="{FF2B5EF4-FFF2-40B4-BE49-F238E27FC236}">
                  <a16:creationId xmlns:a16="http://schemas.microsoft.com/office/drawing/2014/main" id="{74FEF8C6-2612-9BE4-A8DB-17D780E77019}"/>
                </a:ext>
              </a:extLst>
            </p:cNvPr>
            <p:cNvPicPr>
              <a:picLocks noChangeAspect="1"/>
            </p:cNvPicPr>
            <p:nvPr/>
          </p:nvPicPr>
          <p:blipFill rotWithShape="1">
            <a:blip r:embed="rId6"/>
            <a:srcRect t="4176"/>
            <a:stretch/>
          </p:blipFill>
          <p:spPr>
            <a:xfrm>
              <a:off x="5381712" y="7475973"/>
              <a:ext cx="2658345" cy="5520151"/>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CD65459A-1594-A7C9-DA38-6D828F41C0F1}"/>
                </a:ext>
              </a:extLst>
            </p:cNvPr>
            <p:cNvPicPr>
              <a:picLocks noChangeAspect="1"/>
            </p:cNvPicPr>
            <p:nvPr/>
          </p:nvPicPr>
          <p:blipFill rotWithShape="1">
            <a:blip r:embed="rId3"/>
            <a:srcRect l="24880" t="2212" r="25802" b="2384"/>
            <a:stretch/>
          </p:blipFill>
          <p:spPr>
            <a:xfrm>
              <a:off x="5163438" y="7245455"/>
              <a:ext cx="3074796" cy="5948032"/>
            </a:xfrm>
            <a:prstGeom prst="rect">
              <a:avLst/>
            </a:prstGeom>
          </p:spPr>
        </p:pic>
      </p:grpSp>
      <p:grpSp>
        <p:nvGrpSpPr>
          <p:cNvPr id="10" name="Group 9">
            <a:extLst>
              <a:ext uri="{FF2B5EF4-FFF2-40B4-BE49-F238E27FC236}">
                <a16:creationId xmlns:a16="http://schemas.microsoft.com/office/drawing/2014/main" id="{464354BB-3CFC-2537-3E73-A75B05934047}"/>
              </a:ext>
            </a:extLst>
          </p:cNvPr>
          <p:cNvGrpSpPr/>
          <p:nvPr/>
        </p:nvGrpSpPr>
        <p:grpSpPr>
          <a:xfrm>
            <a:off x="8838993" y="644173"/>
            <a:ext cx="3074796" cy="5948032"/>
            <a:chOff x="8238234" y="6973929"/>
            <a:chExt cx="3074796" cy="5948032"/>
          </a:xfrm>
        </p:grpSpPr>
        <p:pic>
          <p:nvPicPr>
            <p:cNvPr id="11" name="Picture 10">
              <a:extLst>
                <a:ext uri="{FF2B5EF4-FFF2-40B4-BE49-F238E27FC236}">
                  <a16:creationId xmlns:a16="http://schemas.microsoft.com/office/drawing/2014/main" id="{6AB73FEE-5C16-0D23-A808-54E5DC06F45F}"/>
                </a:ext>
              </a:extLst>
            </p:cNvPr>
            <p:cNvPicPr>
              <a:picLocks noChangeAspect="1"/>
            </p:cNvPicPr>
            <p:nvPr/>
          </p:nvPicPr>
          <p:blipFill rotWithShape="1">
            <a:blip r:embed="rId7"/>
            <a:srcRect t="3015"/>
            <a:stretch/>
          </p:blipFill>
          <p:spPr>
            <a:xfrm>
              <a:off x="8502969" y="7174522"/>
              <a:ext cx="2585520" cy="5587039"/>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C04A1BD-D6FF-1775-0ECD-5DC81C027689}"/>
                </a:ext>
              </a:extLst>
            </p:cNvPr>
            <p:cNvPicPr>
              <a:picLocks noChangeAspect="1"/>
            </p:cNvPicPr>
            <p:nvPr/>
          </p:nvPicPr>
          <p:blipFill rotWithShape="1">
            <a:blip r:embed="rId3"/>
            <a:srcRect l="24880" t="2212" r="25802" b="2384"/>
            <a:stretch/>
          </p:blipFill>
          <p:spPr>
            <a:xfrm>
              <a:off x="8238234" y="6973929"/>
              <a:ext cx="3074796" cy="5948032"/>
            </a:xfrm>
            <a:prstGeom prst="rect">
              <a:avLst/>
            </a:prstGeom>
          </p:spPr>
        </p:pic>
      </p:grpSp>
      <p:pic>
        <p:nvPicPr>
          <p:cNvPr id="13" name="Picture 12">
            <a:extLst>
              <a:ext uri="{FF2B5EF4-FFF2-40B4-BE49-F238E27FC236}">
                <a16:creationId xmlns:a16="http://schemas.microsoft.com/office/drawing/2014/main" id="{42A6F174-F679-61D9-A42B-C3FADCDD7DB7}"/>
              </a:ext>
            </a:extLst>
          </p:cNvPr>
          <p:cNvPicPr>
            <a:picLocks noChangeAspect="1"/>
          </p:cNvPicPr>
          <p:nvPr/>
        </p:nvPicPr>
        <p:blipFill>
          <a:blip r:embed="rId8"/>
          <a:stretch>
            <a:fillRect/>
          </a:stretch>
        </p:blipFill>
        <p:spPr>
          <a:xfrm>
            <a:off x="1885637" y="5830444"/>
            <a:ext cx="666988" cy="703535"/>
          </a:xfrm>
          <a:prstGeom prst="rect">
            <a:avLst/>
          </a:prstGeom>
        </p:spPr>
      </p:pic>
      <p:pic>
        <p:nvPicPr>
          <p:cNvPr id="14" name="Picture 13">
            <a:extLst>
              <a:ext uri="{FF2B5EF4-FFF2-40B4-BE49-F238E27FC236}">
                <a16:creationId xmlns:a16="http://schemas.microsoft.com/office/drawing/2014/main" id="{CA9527E7-4B93-A34A-A5EB-BEC03FCE4919}"/>
              </a:ext>
            </a:extLst>
          </p:cNvPr>
          <p:cNvPicPr>
            <a:picLocks noChangeAspect="1"/>
          </p:cNvPicPr>
          <p:nvPr/>
        </p:nvPicPr>
        <p:blipFill>
          <a:blip r:embed="rId9"/>
          <a:stretch>
            <a:fillRect/>
          </a:stretch>
        </p:blipFill>
        <p:spPr>
          <a:xfrm>
            <a:off x="810066" y="5830444"/>
            <a:ext cx="701252" cy="703535"/>
          </a:xfrm>
          <a:prstGeom prst="rect">
            <a:avLst/>
          </a:prstGeom>
        </p:spPr>
      </p:pic>
      <p:grpSp>
        <p:nvGrpSpPr>
          <p:cNvPr id="6" name="Group 5">
            <a:extLst>
              <a:ext uri="{FF2B5EF4-FFF2-40B4-BE49-F238E27FC236}">
                <a16:creationId xmlns:a16="http://schemas.microsoft.com/office/drawing/2014/main" id="{677C58EB-4B0B-C829-186A-691F8F888E52}"/>
              </a:ext>
            </a:extLst>
          </p:cNvPr>
          <p:cNvGrpSpPr/>
          <p:nvPr/>
        </p:nvGrpSpPr>
        <p:grpSpPr>
          <a:xfrm>
            <a:off x="4955301" y="585947"/>
            <a:ext cx="3074796" cy="5948032"/>
            <a:chOff x="4955301" y="585947"/>
            <a:chExt cx="3074796" cy="5948032"/>
          </a:xfrm>
        </p:grpSpPr>
        <p:pic>
          <p:nvPicPr>
            <p:cNvPr id="17" name="Picture 16" descr="Graphical user interface&#10;&#10;Description automatically generated">
              <a:extLst>
                <a:ext uri="{FF2B5EF4-FFF2-40B4-BE49-F238E27FC236}">
                  <a16:creationId xmlns:a16="http://schemas.microsoft.com/office/drawing/2014/main" id="{215EAF98-821A-0F36-C54F-3B0FF9304673}"/>
                </a:ext>
              </a:extLst>
            </p:cNvPr>
            <p:cNvPicPr>
              <a:picLocks noChangeAspect="1"/>
            </p:cNvPicPr>
            <p:nvPr/>
          </p:nvPicPr>
          <p:blipFill rotWithShape="1">
            <a:blip r:embed="rId10"/>
            <a:srcRect b="2602"/>
            <a:stretch/>
          </p:blipFill>
          <p:spPr>
            <a:xfrm>
              <a:off x="5230095" y="808453"/>
              <a:ext cx="2551176" cy="5521738"/>
            </a:xfrm>
            <a:prstGeom prst="rect">
              <a:avLst/>
            </a:prstGeom>
          </p:spPr>
        </p:pic>
        <p:pic>
          <p:nvPicPr>
            <p:cNvPr id="23" name="Picture 22" descr="A screenshot of a computer&#10;&#10;Description automatically generated with medium confidence">
              <a:extLst>
                <a:ext uri="{FF2B5EF4-FFF2-40B4-BE49-F238E27FC236}">
                  <a16:creationId xmlns:a16="http://schemas.microsoft.com/office/drawing/2014/main" id="{793E89FF-9E47-7FF4-4785-1FFE713498F0}"/>
                </a:ext>
              </a:extLst>
            </p:cNvPr>
            <p:cNvPicPr>
              <a:picLocks noChangeAspect="1"/>
            </p:cNvPicPr>
            <p:nvPr/>
          </p:nvPicPr>
          <p:blipFill rotWithShape="1">
            <a:blip r:embed="rId3"/>
            <a:srcRect l="24880" t="2212" r="25802" b="2384"/>
            <a:stretch/>
          </p:blipFill>
          <p:spPr>
            <a:xfrm>
              <a:off x="4955301" y="585947"/>
              <a:ext cx="3074796" cy="5948032"/>
            </a:xfrm>
            <a:prstGeom prst="rect">
              <a:avLst/>
            </a:prstGeom>
          </p:spPr>
        </p:pic>
      </p:grpSp>
      <p:pic>
        <p:nvPicPr>
          <p:cNvPr id="26" name="Picture 25">
            <a:extLst>
              <a:ext uri="{FF2B5EF4-FFF2-40B4-BE49-F238E27FC236}">
                <a16:creationId xmlns:a16="http://schemas.microsoft.com/office/drawing/2014/main" id="{E4476FFD-D986-7B2E-3ED9-70BD57BBE3E1}"/>
              </a:ext>
            </a:extLst>
          </p:cNvPr>
          <p:cNvPicPr>
            <a:picLocks noChangeAspect="1"/>
          </p:cNvPicPr>
          <p:nvPr/>
        </p:nvPicPr>
        <p:blipFill rotWithShape="1">
          <a:blip r:embed="rId11"/>
          <a:srcRect l="11094" t="9611" r="12619" b="11277"/>
          <a:stretch/>
        </p:blipFill>
        <p:spPr>
          <a:xfrm>
            <a:off x="2926943" y="5844506"/>
            <a:ext cx="710958" cy="675409"/>
          </a:xfrm>
          <a:prstGeom prst="rect">
            <a:avLst/>
          </a:prstGeom>
        </p:spPr>
      </p:pic>
      <p:sp>
        <p:nvSpPr>
          <p:cNvPr id="27" name="Content Placeholder 1">
            <a:extLst>
              <a:ext uri="{FF2B5EF4-FFF2-40B4-BE49-F238E27FC236}">
                <a16:creationId xmlns:a16="http://schemas.microsoft.com/office/drawing/2014/main" id="{8042948A-E3A0-0882-C6B8-647428F4D1F6}"/>
              </a:ext>
            </a:extLst>
          </p:cNvPr>
          <p:cNvSpPr txBox="1">
            <a:spLocks/>
          </p:cNvSpPr>
          <p:nvPr/>
        </p:nvSpPr>
        <p:spPr>
          <a:xfrm>
            <a:off x="838200" y="3643745"/>
            <a:ext cx="3266699" cy="18101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B9AAEE"/>
                </a:solidFill>
                <a:latin typeface="Open Sans" panose="020B0606030504020204" pitchFamily="34" charset="0"/>
                <a:ea typeface="Open Sans" panose="020B0606030504020204" pitchFamily="34" charset="0"/>
                <a:cs typeface="Open Sans" panose="020B0606030504020204" pitchFamily="34" charset="0"/>
              </a:rPr>
              <a:t>Hack the Hire</a:t>
            </a:r>
          </a:p>
          <a:p>
            <a:pPr marL="0" indent="0">
              <a:lnSpc>
                <a:spcPts val="2460"/>
              </a:lnSpc>
              <a:buFont typeface="Arial" panose="020B0604020202020204" pitchFamily="34" charset="0"/>
              <a:buNone/>
            </a:pPr>
            <a:r>
              <a:rPr lang="en-US">
                <a:latin typeface="Open Sans" panose="020B0606030504020204" pitchFamily="34" charset="0"/>
                <a:ea typeface="Open Sans" panose="020B0606030504020204" pitchFamily="34" charset="0"/>
                <a:cs typeface="Open Sans" panose="020B0606030504020204" pitchFamily="34" charset="0"/>
              </a:rPr>
              <a:t>For recruiting and referrals of Black and Afro-Latinx talent for both students and professionals into Microsoft.</a:t>
            </a:r>
          </a:p>
          <a:p>
            <a:pPr marL="0" indent="0">
              <a:buFont typeface="Arial" panose="020B0604020202020204" pitchFamily="34" charset="0"/>
              <a:buNone/>
            </a:pPr>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037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par>
                                <p:cTn id="27" presetID="9" presetClass="entr" presetSubtype="0" fill="hold"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par>
                                <p:cTn id="30" presetID="9" presetClass="entr" presetSubtype="0" fill="hold" nodeType="with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par>
                                <p:cTn id="33" presetID="9" presetClass="entr" presetSubtype="0" fill="hold" nodeType="withEffect">
                                  <p:stCondLst>
                                    <p:cond delay="1500"/>
                                  </p:stCondLst>
                                  <p:childTnLst>
                                    <p:set>
                                      <p:cBhvr>
                                        <p:cTn id="34" dur="1" fill="hold">
                                          <p:stCondLst>
                                            <p:cond delay="0"/>
                                          </p:stCondLst>
                                        </p:cTn>
                                        <p:tgtEl>
                                          <p:spTgt spid="26"/>
                                        </p:tgtEl>
                                        <p:attrNameLst>
                                          <p:attrName>style.visibility</p:attrName>
                                        </p:attrNameLst>
                                      </p:cBhvr>
                                      <p:to>
                                        <p:strVal val="visible"/>
                                      </p:to>
                                    </p:set>
                                    <p:animEffect transition="in" filter="dissolv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ack Template">
  <a:themeElements>
    <a:clrScheme name="Custom 51">
      <a:dk1>
        <a:srgbClr val="000000"/>
      </a:dk1>
      <a:lt1>
        <a:srgbClr val="FFFFFF"/>
      </a:lt1>
      <a:dk2>
        <a:srgbClr val="3B2E58"/>
      </a:dk2>
      <a:lt2>
        <a:srgbClr val="E6E6E6"/>
      </a:lt2>
      <a:accent1>
        <a:srgbClr val="8661C5"/>
      </a:accent1>
      <a:accent2>
        <a:srgbClr val="0078D4"/>
      </a:accent2>
      <a:accent3>
        <a:srgbClr val="D2D2D2"/>
      </a:accent3>
      <a:accent4>
        <a:srgbClr val="008575"/>
      </a:accent4>
      <a:accent5>
        <a:srgbClr val="737373"/>
      </a:accent5>
      <a:accent6>
        <a:srgbClr val="9BF00B"/>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AdvisoryCouncil_Template_v03.potx" id="{658AED4A-930F-4A6D-B283-2BB2D2B20E42}" vid="{268B3824-2C30-4796-84B3-0E57D33A970D}"/>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0278f2aa-22e3-4e3a-9f1e-371af3fe1e47">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AE271797FB20B43BD2D8C7030456239" ma:contentTypeVersion="20" ma:contentTypeDescription="Create a new document." ma:contentTypeScope="" ma:versionID="e679aea616b39663e3de76afe94fa607">
  <xsd:schema xmlns:xsd="http://www.w3.org/2001/XMLSchema" xmlns:xs="http://www.w3.org/2001/XMLSchema" xmlns:p="http://schemas.microsoft.com/office/2006/metadata/properties" xmlns:ns1="http://schemas.microsoft.com/sharepoint/v3" xmlns:ns2="0278f2aa-22e3-4e3a-9f1e-371af3fe1e47" xmlns:ns3="01435aa7-7aca-433d-95cf-0ae3b0bc4964" xmlns:ns4="230e9df3-be65-4c73-a93b-d1236ebd677e" targetNamespace="http://schemas.microsoft.com/office/2006/metadata/properties" ma:root="true" ma:fieldsID="605e8ce71e6b47994fa72f392d30811d" ns1:_="" ns2:_="" ns3:_="" ns4:_="">
    <xsd:import namespace="http://schemas.microsoft.com/sharepoint/v3"/>
    <xsd:import namespace="0278f2aa-22e3-4e3a-9f1e-371af3fe1e47"/>
    <xsd:import namespace="01435aa7-7aca-433d-95cf-0ae3b0bc4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8f2aa-22e3-4e3a-9f1e-371af3fe1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435aa7-7aca-433d-95cf-0ae3b0bc49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2fc1b624-20e3-4041-9ba3-91aecb7c6dd7}" ma:internalName="TaxCatchAll" ma:showField="CatchAllData" ma:web="01435aa7-7aca-433d-95cf-0ae3b0bc4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37B68B-2BE3-45A4-A201-EA409A994AC9}">
  <ds:schemaRefs>
    <ds:schemaRef ds:uri="http://schemas.microsoft.com/sharepoint/v3"/>
    <ds:schemaRef ds:uri="0278f2aa-22e3-4e3a-9f1e-371af3fe1e47"/>
    <ds:schemaRef ds:uri="http://www.w3.org/XML/1998/namespace"/>
    <ds:schemaRef ds:uri="http://purl.org/dc/terms/"/>
    <ds:schemaRef ds:uri="http://schemas.microsoft.com/office/infopath/2007/PartnerControls"/>
    <ds:schemaRef ds:uri="http://purl.org/dc/dcmitype/"/>
    <ds:schemaRef ds:uri="01435aa7-7aca-433d-95cf-0ae3b0bc4964"/>
    <ds:schemaRef ds:uri="http://schemas.microsoft.com/office/2006/documentManagement/types"/>
    <ds:schemaRef ds:uri="http://purl.org/dc/elements/1.1/"/>
    <ds:schemaRef ds:uri="http://schemas.openxmlformats.org/package/2006/metadata/core-properties"/>
    <ds:schemaRef ds:uri="230e9df3-be65-4c73-a93b-d1236ebd677e"/>
    <ds:schemaRef ds:uri="http://schemas.microsoft.com/office/2006/metadata/properties"/>
  </ds:schemaRefs>
</ds:datastoreItem>
</file>

<file path=customXml/itemProps2.xml><?xml version="1.0" encoding="utf-8"?>
<ds:datastoreItem xmlns:ds="http://schemas.openxmlformats.org/officeDocument/2006/customXml" ds:itemID="{869E89E1-D756-47E0-B829-C8D381B994E0}">
  <ds:schemaRefs>
    <ds:schemaRef ds:uri="http://schemas.microsoft.com/sharepoint/v3/contenttype/forms"/>
  </ds:schemaRefs>
</ds:datastoreItem>
</file>

<file path=customXml/itemProps3.xml><?xml version="1.0" encoding="utf-8"?>
<ds:datastoreItem xmlns:ds="http://schemas.openxmlformats.org/officeDocument/2006/customXml" ds:itemID="{2C64C102-2B43-4BE2-BA60-4C994D8825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278f2aa-22e3-4e3a-9f1e-371af3fe1e47"/>
    <ds:schemaRef ds:uri="01435aa7-7aca-433d-95cf-0ae3b0bc496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1449</Words>
  <Application>Microsoft Macintosh PowerPoint</Application>
  <PresentationFormat>Widescreen</PresentationFormat>
  <Paragraphs>199</Paragraphs>
  <Slides>26</Slides>
  <Notes>19</Notes>
  <HiddenSlides>0</HiddenSlides>
  <MMClips>5</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Space Grotesk Medium</vt:lpstr>
      <vt:lpstr>var(--title-font-family)</vt:lpstr>
      <vt:lpstr>Arial</vt:lpstr>
      <vt:lpstr>Calibri</vt:lpstr>
      <vt:lpstr>Consolas</vt:lpstr>
      <vt:lpstr>Open Sans</vt:lpstr>
      <vt:lpstr>Open Sans Light</vt:lpstr>
      <vt:lpstr>Open Sans SemiBold</vt:lpstr>
      <vt:lpstr>Segoe UI</vt:lpstr>
      <vt:lpstr>Segoe UI Semibold</vt:lpstr>
      <vt:lpstr>Wingdings</vt:lpstr>
      <vt:lpstr>Office Theme</vt:lpstr>
      <vt:lpstr>3_Black Template</vt:lpstr>
      <vt:lpstr>PowerPoint Presentation</vt:lpstr>
      <vt:lpstr>.NET MAUI</vt:lpstr>
      <vt:lpstr>.NET MAUI Growth YTD</vt:lpstr>
      <vt:lpstr>.NET MAUI 7 Performance </vt:lpstr>
      <vt:lpstr>Complete Product Lifecycle</vt:lpstr>
      <vt:lpstr>PowerPoint Presentation</vt:lpstr>
      <vt:lpstr>PowerPoint Presentation</vt:lpstr>
      <vt:lpstr>.NET MAUI</vt:lpstr>
      <vt:lpstr>First Party Apps</vt:lpstr>
      <vt:lpstr>K2 | Klima Kampagne</vt:lpstr>
      <vt:lpstr>Logius</vt:lpstr>
      <vt:lpstr>PowerPoint Presentation</vt:lpstr>
      <vt:lpstr>Modern.gov  by Civica</vt:lpstr>
      <vt:lpstr>PowerPoint Presentation</vt:lpstr>
      <vt:lpstr>PowerPoint Presentation</vt:lpstr>
      <vt:lpstr>Visual Studio 2022 v17.4</vt:lpstr>
      <vt:lpstr>Visual Studio 2022 for Mac v17.4</vt:lpstr>
      <vt:lpstr>Tooltips</vt:lpstr>
      <vt:lpstr>Pointer Hover</vt:lpstr>
      <vt:lpstr>Context Menu</vt:lpstr>
      <vt:lpstr>Right-Click</vt:lpstr>
      <vt:lpstr>Modernizing to .NET MAUI from Xamarin.Forms</vt:lpstr>
      <vt:lpstr>Release schedule, support &amp; patching</vt:lpstr>
      <vt:lpstr>Learn More: Day 1</vt:lpstr>
      <vt:lpstr>Learn More: Day 2 &amp;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David Ortinau</cp:lastModifiedBy>
  <cp:revision>2</cp:revision>
  <dcterms:created xsi:type="dcterms:W3CDTF">2022-10-11T15:09:05Z</dcterms:created>
  <dcterms:modified xsi:type="dcterms:W3CDTF">2023-01-10T18:44:40Z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0x0101009AE271797FB20B43BD2D8C7030456239</vt:lpwstr>
  </property>
</Properties>
</file>